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5"/>
  </p:notesMasterIdLst>
  <p:sldIdLst>
    <p:sldId id="256" r:id="rId2"/>
    <p:sldId id="308" r:id="rId3"/>
    <p:sldId id="659" r:id="rId4"/>
    <p:sldId id="309" r:id="rId5"/>
    <p:sldId id="577" r:id="rId6"/>
    <p:sldId id="431" r:id="rId7"/>
    <p:sldId id="779" r:id="rId8"/>
    <p:sldId id="780" r:id="rId9"/>
    <p:sldId id="583" r:id="rId10"/>
    <p:sldId id="486" r:id="rId11"/>
    <p:sldId id="564" r:id="rId12"/>
    <p:sldId id="584" r:id="rId13"/>
    <p:sldId id="610" r:id="rId14"/>
    <p:sldId id="312" r:id="rId15"/>
    <p:sldId id="578" r:id="rId16"/>
    <p:sldId id="664" r:id="rId17"/>
    <p:sldId id="665" r:id="rId18"/>
    <p:sldId id="666" r:id="rId19"/>
    <p:sldId id="667" r:id="rId20"/>
    <p:sldId id="670" r:id="rId21"/>
    <p:sldId id="671" r:id="rId22"/>
    <p:sldId id="668" r:id="rId23"/>
    <p:sldId id="672" r:id="rId24"/>
    <p:sldId id="673" r:id="rId25"/>
    <p:sldId id="669" r:id="rId26"/>
    <p:sldId id="677" r:id="rId27"/>
    <p:sldId id="765" r:id="rId28"/>
    <p:sldId id="485" r:id="rId29"/>
    <p:sldId id="307" r:id="rId30"/>
    <p:sldId id="327" r:id="rId31"/>
    <p:sldId id="609" r:id="rId32"/>
    <p:sldId id="314" r:id="rId33"/>
    <p:sldId id="785" r:id="rId34"/>
    <p:sldId id="488" r:id="rId35"/>
    <p:sldId id="487" r:id="rId36"/>
    <p:sldId id="317" r:id="rId37"/>
    <p:sldId id="725" r:id="rId38"/>
    <p:sldId id="781" r:id="rId39"/>
    <p:sldId id="489" r:id="rId40"/>
    <p:sldId id="608" r:id="rId41"/>
    <p:sldId id="315" r:id="rId42"/>
    <p:sldId id="326" r:id="rId43"/>
    <p:sldId id="565" r:id="rId44"/>
    <p:sldId id="566" r:id="rId45"/>
    <p:sldId id="393" r:id="rId46"/>
    <p:sldId id="320" r:id="rId47"/>
    <p:sldId id="328" r:id="rId48"/>
    <p:sldId id="490" r:id="rId49"/>
    <p:sldId id="329" r:id="rId50"/>
    <p:sldId id="372" r:id="rId51"/>
    <p:sldId id="356" r:id="rId52"/>
    <p:sldId id="331" r:id="rId53"/>
    <p:sldId id="330" r:id="rId54"/>
    <p:sldId id="491" r:id="rId55"/>
    <p:sldId id="493" r:id="rId56"/>
    <p:sldId id="492" r:id="rId57"/>
    <p:sldId id="333" r:id="rId58"/>
    <p:sldId id="494" r:id="rId59"/>
    <p:sldId id="334" r:id="rId60"/>
    <p:sldId id="336" r:id="rId61"/>
    <p:sldId id="495" r:id="rId62"/>
    <p:sldId id="549" r:id="rId63"/>
    <p:sldId id="500" r:id="rId64"/>
    <p:sldId id="545" r:id="rId65"/>
    <p:sldId id="337" r:id="rId66"/>
    <p:sldId id="332" r:id="rId67"/>
    <p:sldId id="342" r:id="rId68"/>
    <p:sldId id="343" r:id="rId69"/>
    <p:sldId id="353" r:id="rId70"/>
    <p:sldId id="354" r:id="rId71"/>
    <p:sldId id="501" r:id="rId72"/>
    <p:sldId id="345" r:id="rId73"/>
    <p:sldId id="538" r:id="rId74"/>
    <p:sldId id="705" r:id="rId75"/>
    <p:sldId id="761" r:id="rId76"/>
    <p:sldId id="536" r:id="rId77"/>
    <p:sldId id="539" r:id="rId78"/>
    <p:sldId id="435" r:id="rId79"/>
    <p:sldId id="344" r:id="rId80"/>
    <p:sldId id="321" r:id="rId81"/>
    <p:sldId id="339" r:id="rId82"/>
    <p:sldId id="762" r:id="rId83"/>
    <p:sldId id="350" r:id="rId84"/>
    <p:sldId id="530" r:id="rId85"/>
    <p:sldId id="351" r:id="rId86"/>
    <p:sldId id="338" r:id="rId87"/>
    <p:sldId id="537" r:id="rId88"/>
    <p:sldId id="355" r:id="rId89"/>
    <p:sldId id="437" r:id="rId90"/>
    <p:sldId id="438" r:id="rId91"/>
    <p:sldId id="542" r:id="rId92"/>
    <p:sldId id="541" r:id="rId93"/>
    <p:sldId id="550" r:id="rId94"/>
    <p:sldId id="540" r:id="rId95"/>
    <p:sldId id="543" r:id="rId96"/>
    <p:sldId id="358" r:id="rId97"/>
    <p:sldId id="340" r:id="rId98"/>
    <p:sldId id="346" r:id="rId99"/>
    <p:sldId id="374" r:id="rId100"/>
    <p:sldId id="322" r:id="rId101"/>
    <p:sldId id="359" r:id="rId102"/>
    <p:sldId id="371" r:id="rId103"/>
    <p:sldId id="367" r:id="rId104"/>
    <p:sldId id="557" r:id="rId105"/>
    <p:sldId id="363" r:id="rId106"/>
    <p:sldId id="360" r:id="rId107"/>
    <p:sldId id="364" r:id="rId108"/>
    <p:sldId id="547" r:id="rId109"/>
    <p:sldId id="439" r:id="rId110"/>
    <p:sldId id="766" r:id="rId111"/>
    <p:sldId id="373" r:id="rId112"/>
    <p:sldId id="763" r:id="rId113"/>
    <p:sldId id="767" r:id="rId114"/>
    <p:sldId id="775" r:id="rId115"/>
    <p:sldId id="773" r:id="rId116"/>
    <p:sldId id="756" r:id="rId117"/>
    <p:sldId id="757" r:id="rId118"/>
    <p:sldId id="323" r:id="rId119"/>
    <p:sldId id="368" r:id="rId120"/>
    <p:sldId id="370" r:id="rId121"/>
    <p:sldId id="381" r:id="rId122"/>
    <p:sldId id="535" r:id="rId123"/>
    <p:sldId id="382" r:id="rId124"/>
    <p:sldId id="369" r:id="rId125"/>
    <p:sldId id="782" r:id="rId126"/>
    <p:sldId id="383" r:id="rId127"/>
    <p:sldId id="385" r:id="rId128"/>
    <p:sldId id="386" r:id="rId129"/>
    <p:sldId id="567" r:id="rId130"/>
    <p:sldId id="568" r:id="rId131"/>
    <p:sldId id="387" r:id="rId132"/>
    <p:sldId id="569" r:id="rId133"/>
    <p:sldId id="388" r:id="rId134"/>
    <p:sldId id="755" r:id="rId135"/>
    <p:sldId id="324" r:id="rId136"/>
    <p:sldId id="426" r:id="rId137"/>
    <p:sldId id="427" r:id="rId138"/>
    <p:sldId id="548" r:id="rId139"/>
    <p:sldId id="559" r:id="rId140"/>
    <p:sldId id="546" r:id="rId141"/>
    <p:sldId id="561" r:id="rId142"/>
    <p:sldId id="562" r:id="rId143"/>
    <p:sldId id="764" r:id="rId144"/>
    <p:sldId id="783" r:id="rId145"/>
    <p:sldId id="563" r:id="rId146"/>
    <p:sldId id="429" r:id="rId147"/>
    <p:sldId id="325" r:id="rId148"/>
    <p:sldId id="391" r:id="rId149"/>
    <p:sldId id="394" r:id="rId150"/>
    <p:sldId id="396" r:id="rId151"/>
    <p:sldId id="706" r:id="rId152"/>
    <p:sldId id="784" r:id="rId153"/>
    <p:sldId id="395" r:id="rId154"/>
    <p:sldId id="390" r:id="rId155"/>
    <p:sldId id="397" r:id="rId156"/>
    <p:sldId id="398" r:id="rId157"/>
    <p:sldId id="400" r:id="rId158"/>
    <p:sldId id="399" r:id="rId159"/>
    <p:sldId id="707" r:id="rId160"/>
    <p:sldId id="553" r:id="rId161"/>
    <p:sldId id="576" r:id="rId162"/>
    <p:sldId id="401" r:id="rId163"/>
    <p:sldId id="402" r:id="rId164"/>
    <p:sldId id="403" r:id="rId165"/>
    <p:sldId id="404" r:id="rId166"/>
    <p:sldId id="406" r:id="rId167"/>
    <p:sldId id="506" r:id="rId168"/>
    <p:sldId id="507" r:id="rId169"/>
    <p:sldId id="407" r:id="rId170"/>
    <p:sldId id="510" r:id="rId171"/>
    <p:sldId id="605" r:id="rId172"/>
    <p:sldId id="511" r:id="rId173"/>
    <p:sldId id="512" r:id="rId174"/>
    <p:sldId id="508" r:id="rId175"/>
    <p:sldId id="509" r:id="rId176"/>
    <p:sldId id="516" r:id="rId177"/>
    <p:sldId id="517" r:id="rId178"/>
    <p:sldId id="776" r:id="rId179"/>
    <p:sldId id="518" r:id="rId180"/>
    <p:sldId id="515" r:id="rId181"/>
    <p:sldId id="570" r:id="rId182"/>
    <p:sldId id="522" r:id="rId183"/>
    <p:sldId id="611" r:id="rId184"/>
    <p:sldId id="708" r:id="rId185"/>
    <p:sldId id="774" r:id="rId186"/>
    <p:sldId id="743" r:id="rId187"/>
    <p:sldId id="712" r:id="rId188"/>
    <p:sldId id="711" r:id="rId189"/>
    <p:sldId id="787" r:id="rId190"/>
    <p:sldId id="788" r:id="rId191"/>
    <p:sldId id="789" r:id="rId192"/>
    <p:sldId id="520" r:id="rId193"/>
    <p:sldId id="411" r:id="rId194"/>
    <p:sldId id="412" r:id="rId195"/>
    <p:sldId id="551" r:id="rId196"/>
    <p:sldId id="415" r:id="rId197"/>
    <p:sldId id="523" r:id="rId198"/>
    <p:sldId id="533" r:id="rId199"/>
    <p:sldId id="413" r:id="rId200"/>
    <p:sldId id="777" r:id="rId201"/>
    <p:sldId id="524" r:id="rId202"/>
    <p:sldId id="525" r:id="rId203"/>
    <p:sldId id="526" r:id="rId204"/>
    <p:sldId id="527" r:id="rId205"/>
    <p:sldId id="531" r:id="rId206"/>
    <p:sldId id="613" r:id="rId207"/>
    <p:sldId id="715" r:id="rId208"/>
    <p:sldId id="421" r:id="rId209"/>
    <p:sldId id="521" r:id="rId210"/>
    <p:sldId id="389" r:id="rId211"/>
    <p:sldId id="440" r:id="rId212"/>
    <p:sldId id="454" r:id="rId213"/>
    <p:sldId id="457" r:id="rId214"/>
    <p:sldId id="456" r:id="rId215"/>
    <p:sldId id="455" r:id="rId216"/>
    <p:sldId id="441" r:id="rId217"/>
    <p:sldId id="442" r:id="rId218"/>
    <p:sldId id="443" r:id="rId219"/>
    <p:sldId id="451" r:id="rId220"/>
    <p:sldId id="458" r:id="rId221"/>
    <p:sldId id="556" r:id="rId222"/>
    <p:sldId id="452" r:id="rId223"/>
    <p:sldId id="392" r:id="rId224"/>
    <p:sldId id="571" r:id="rId225"/>
    <p:sldId id="453" r:id="rId226"/>
    <p:sldId id="572" r:id="rId227"/>
    <p:sldId id="730" r:id="rId228"/>
    <p:sldId id="731" r:id="rId229"/>
    <p:sldId id="732" r:id="rId230"/>
    <p:sldId id="733" r:id="rId231"/>
    <p:sldId id="734" r:id="rId232"/>
    <p:sldId id="740" r:id="rId233"/>
    <p:sldId id="736" r:id="rId234"/>
    <p:sldId id="739" r:id="rId235"/>
    <p:sldId id="786" r:id="rId236"/>
    <p:sldId id="768" r:id="rId237"/>
    <p:sldId id="769" r:id="rId238"/>
    <p:sldId id="770" r:id="rId239"/>
    <p:sldId id="771" r:id="rId240"/>
    <p:sldId id="772" r:id="rId241"/>
    <p:sldId id="778" r:id="rId242"/>
    <p:sldId id="375" r:id="rId243"/>
    <p:sldId id="591" r:id="rId244"/>
    <p:sldId id="602" r:id="rId245"/>
    <p:sldId id="718" r:id="rId246"/>
    <p:sldId id="632" r:id="rId247"/>
    <p:sldId id="719" r:id="rId248"/>
    <p:sldId id="634" r:id="rId249"/>
    <p:sldId id="638" r:id="rId250"/>
    <p:sldId id="639" r:id="rId251"/>
    <p:sldId id="759" r:id="rId252"/>
    <p:sldId id="631" r:id="rId253"/>
    <p:sldId id="464" r:id="rId254"/>
    <p:sldId id="637" r:id="rId255"/>
    <p:sldId id="721" r:id="rId256"/>
    <p:sldId id="720" r:id="rId257"/>
    <p:sldId id="722" r:id="rId258"/>
    <p:sldId id="628" r:id="rId259"/>
    <p:sldId id="623" r:id="rId260"/>
    <p:sldId id="624" r:id="rId261"/>
    <p:sldId id="625" r:id="rId262"/>
    <p:sldId id="594" r:id="rId263"/>
    <p:sldId id="626" r:id="rId264"/>
    <p:sldId id="593" r:id="rId265"/>
    <p:sldId id="595" r:id="rId266"/>
    <p:sldId id="599" r:id="rId267"/>
    <p:sldId id="600" r:id="rId268"/>
    <p:sldId id="601" r:id="rId269"/>
    <p:sldId id="729" r:id="rId270"/>
    <p:sldId id="726" r:id="rId271"/>
    <p:sldId id="471" r:id="rId272"/>
    <p:sldId id="727" r:id="rId273"/>
    <p:sldId id="723" r:id="rId274"/>
    <p:sldId id="552" r:id="rId275"/>
    <p:sldId id="465" r:id="rId276"/>
    <p:sldId id="466" r:id="rId277"/>
    <p:sldId id="467" r:id="rId278"/>
    <p:sldId id="472" r:id="rId279"/>
    <p:sldId id="482" r:id="rId280"/>
    <p:sldId id="475" r:id="rId281"/>
    <p:sldId id="724" r:id="rId282"/>
    <p:sldId id="468" r:id="rId283"/>
    <p:sldId id="643" r:id="rId284"/>
    <p:sldId id="695" r:id="rId285"/>
    <p:sldId id="660" r:id="rId286"/>
    <p:sldId id="682" r:id="rId287"/>
    <p:sldId id="644" r:id="rId288"/>
    <p:sldId id="680" r:id="rId289"/>
    <p:sldId id="679" r:id="rId290"/>
    <p:sldId id="683" r:id="rId291"/>
    <p:sldId id="681" r:id="rId292"/>
    <p:sldId id="694" r:id="rId293"/>
    <p:sldId id="693" r:id="rId294"/>
    <p:sldId id="698" r:id="rId295"/>
    <p:sldId id="700" r:id="rId296"/>
    <p:sldId id="703" r:id="rId297"/>
    <p:sldId id="702" r:id="rId298"/>
    <p:sldId id="646" r:id="rId299"/>
    <p:sldId id="661" r:id="rId300"/>
    <p:sldId id="685" r:id="rId301"/>
    <p:sldId id="745" r:id="rId302"/>
    <p:sldId id="686" r:id="rId303"/>
    <p:sldId id="747" r:id="rId304"/>
    <p:sldId id="748" r:id="rId305"/>
    <p:sldId id="687" r:id="rId306"/>
    <p:sldId id="750" r:id="rId307"/>
    <p:sldId id="749" r:id="rId308"/>
    <p:sldId id="751" r:id="rId309"/>
    <p:sldId id="753" r:id="rId310"/>
    <p:sldId id="752" r:id="rId311"/>
    <p:sldId id="754" r:id="rId312"/>
    <p:sldId id="688" r:id="rId313"/>
    <p:sldId id="692" r:id="rId314"/>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68" autoAdjust="0"/>
    <p:restoredTop sz="94883" autoAdjust="0"/>
  </p:normalViewPr>
  <p:slideViewPr>
    <p:cSldViewPr snapToGrid="0">
      <p:cViewPr varScale="1">
        <p:scale>
          <a:sx n="114" d="100"/>
          <a:sy n="114" d="100"/>
        </p:scale>
        <p:origin x="1122" y="90"/>
      </p:cViewPr>
      <p:guideLst>
        <p:guide orient="horz" pos="2160"/>
        <p:guide pos="2880"/>
      </p:guideLst>
    </p:cSldViewPr>
  </p:slideViewPr>
  <p:outlineViewPr>
    <p:cViewPr>
      <p:scale>
        <a:sx n="33" d="100"/>
        <a:sy n="33" d="100"/>
      </p:scale>
      <p:origin x="0" y="-51810"/>
    </p:cViewPr>
  </p:outlineViewPr>
  <p:notesTextViewPr>
    <p:cViewPr>
      <p:scale>
        <a:sx n="1" d="1"/>
        <a:sy n="1" d="1"/>
      </p:scale>
      <p:origin x="0" y="0"/>
    </p:cViewPr>
  </p:notesTextViewPr>
  <p:sorterViewPr>
    <p:cViewPr>
      <p:scale>
        <a:sx n="200" d="100"/>
        <a:sy n="200" d="100"/>
      </p:scale>
      <p:origin x="0" y="-232842"/>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presProps" Target="pres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viewProps" Target="view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theme" Target="theme/theme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ableStyles" Target="tableStyle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8/15/2017</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29</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146</a:t>
            </a:fld>
            <a:endParaRPr lang="en-US" dirty="0"/>
          </a:p>
        </p:txBody>
      </p:sp>
    </p:spTree>
    <p:extLst>
      <p:ext uri="{BB962C8B-B14F-4D97-AF65-F5344CB8AC3E}">
        <p14:creationId xmlns:p14="http://schemas.microsoft.com/office/powerpoint/2010/main" val="1630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294</a:t>
            </a:fld>
            <a:endParaRPr lang="en-US" dirty="0"/>
          </a:p>
        </p:txBody>
      </p:sp>
    </p:spTree>
    <p:extLst>
      <p:ext uri="{BB962C8B-B14F-4D97-AF65-F5344CB8AC3E}">
        <p14:creationId xmlns:p14="http://schemas.microsoft.com/office/powerpoint/2010/main" val="159373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295</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296</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297</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30</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32</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 to binary can’t be done with float values</a:t>
            </a:r>
          </a:p>
          <a:p>
            <a:r>
              <a:rPr lang="en-US" dirty="0" smtClean="0"/>
              <a:t>The resulting binary string is of the string type</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51</a:t>
            </a:fld>
            <a:endParaRPr lang="en-US" dirty="0"/>
          </a:p>
        </p:txBody>
      </p:sp>
    </p:spTree>
    <p:extLst>
      <p:ext uri="{BB962C8B-B14F-4D97-AF65-F5344CB8AC3E}">
        <p14:creationId xmlns:p14="http://schemas.microsoft.com/office/powerpoint/2010/main" val="195895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73</a:t>
            </a:fld>
            <a:endParaRPr lang="en-US" dirty="0"/>
          </a:p>
        </p:txBody>
      </p:sp>
    </p:spTree>
    <p:extLst>
      <p:ext uri="{BB962C8B-B14F-4D97-AF65-F5344CB8AC3E}">
        <p14:creationId xmlns:p14="http://schemas.microsoft.com/office/powerpoint/2010/main" val="125756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84</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94</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116</a:t>
            </a:fld>
            <a:endParaRPr lang="en-US" dirty="0"/>
          </a:p>
        </p:txBody>
      </p:sp>
    </p:spTree>
    <p:extLst>
      <p:ext uri="{BB962C8B-B14F-4D97-AF65-F5344CB8AC3E}">
        <p14:creationId xmlns:p14="http://schemas.microsoft.com/office/powerpoint/2010/main" val="4346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117</a:t>
            </a:fld>
            <a:endParaRPr lang="en-US" dirty="0"/>
          </a:p>
        </p:txBody>
      </p:sp>
    </p:spTree>
    <p:extLst>
      <p:ext uri="{BB962C8B-B14F-4D97-AF65-F5344CB8AC3E}">
        <p14:creationId xmlns:p14="http://schemas.microsoft.com/office/powerpoint/2010/main" val="1046247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8.xml"/><Relationship Id="rId3" Type="http://schemas.openxmlformats.org/officeDocument/2006/relationships/slide" Target="slide16.xml"/><Relationship Id="rId7" Type="http://schemas.openxmlformats.org/officeDocument/2006/relationships/slide" Target="slide100.xml"/><Relationship Id="rId12" Type="http://schemas.openxmlformats.org/officeDocument/2006/relationships/slide" Target="slide209.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80.xml"/><Relationship Id="rId11" Type="http://schemas.openxmlformats.org/officeDocument/2006/relationships/slide" Target="slide192.xml"/><Relationship Id="rId5" Type="http://schemas.openxmlformats.org/officeDocument/2006/relationships/slide" Target="slide46.xml"/><Relationship Id="rId10" Type="http://schemas.openxmlformats.org/officeDocument/2006/relationships/slide" Target="slide147.xml"/><Relationship Id="rId4" Type="http://schemas.openxmlformats.org/officeDocument/2006/relationships/slide" Target="slide28.xml"/><Relationship Id="rId9" Type="http://schemas.openxmlformats.org/officeDocument/2006/relationships/slide" Target="slide135.xml"/></Relationships>
</file>

<file path=ppt/slides/_rels/slide20.xml.rels><?xml version="1.0" encoding="UTF-8" standalone="yes"?>
<Relationships xmlns="http://schemas.openxmlformats.org/package/2006/relationships"><Relationship Id="rId2" Type="http://schemas.openxmlformats.org/officeDocument/2006/relationships/hyperlink" Target="http://jupyter-notebook-beginner-guide.readthedocs.io/en/latest/execute.html#change-jupyter-notebook-startup-folder-windows"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slide" Target="slide20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2" Type="http://schemas.openxmlformats.org/officeDocument/2006/relationships/hyperlink" Target="https://docs.python.org/2/library/sets.html" TargetMode="Externa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slide" Target="slide218.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slide" Target="slide208.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hyperlink" Target="https://teamtreehouse.com/library/regular-expressions-in-python" TargetMode="External"/><Relationship Id="rId2" Type="http://schemas.openxmlformats.org/officeDocument/2006/relationships/hyperlink" Target="https://regexone.com/" TargetMode="Externa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hyperlink" Target="http://www.nosweatshakespeare.com/quotes/hamlet-to-be-or-not-to-be/" TargetMode="External"/><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36.xml"/><Relationship Id="rId2" Type="http://schemas.openxmlformats.org/officeDocument/2006/relationships/slide" Target="slide227.xml"/><Relationship Id="rId1" Type="http://schemas.openxmlformats.org/officeDocument/2006/relationships/slideLayout" Target="../slideLayouts/slideLayout2.xml"/><Relationship Id="rId6" Type="http://schemas.openxmlformats.org/officeDocument/2006/relationships/slide" Target="slide298.xml"/><Relationship Id="rId5" Type="http://schemas.openxmlformats.org/officeDocument/2006/relationships/slide" Target="slide283.xml"/><Relationship Id="rId4" Type="http://schemas.openxmlformats.org/officeDocument/2006/relationships/slide" Target="slide24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udemy.com/data-analysis-with-pandas" TargetMode="External"/><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s://docs.python.org/2/referenc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it.ly/2aePjES" TargetMode="External"/><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rPr>
              <a:t>www.mason.wm.edu/programs/msba/mymsba/software_installation</a:t>
            </a:r>
            <a:endParaRPr lang="en-US" sz="2000" dirty="0" smtClean="0"/>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35105" y="5402510"/>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4</a:t>
            </a:r>
            <a:r>
              <a:rPr lang="en-US" dirty="0" smtClean="0"/>
              <a:t/>
            </a:r>
            <a:br>
              <a:rPr lang="en-US" dirty="0" smtClean="0"/>
            </a:br>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a:t>
            </a:r>
            <a:r>
              <a:rPr lang="en-US" dirty="0" smtClean="0">
                <a:latin typeface="Courier"/>
              </a:rPr>
              <a:t>str</a:t>
            </a:r>
            <a:r>
              <a:rPr lang="en-US" dirty="0" smtClean="0"/>
              <a:t>”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a:t>
            </a:r>
            <a:r>
              <a:rPr lang="en-US" dirty="0" smtClean="0">
                <a:latin typeface="Courier"/>
              </a:rPr>
              <a:t>min</a:t>
            </a:r>
            <a:r>
              <a:rPr lang="en-US" dirty="0" smtClean="0"/>
              <a:t>”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For list of built-in Python functions:</a:t>
            </a:r>
          </a:p>
          <a:p>
            <a:pPr lvl="1"/>
            <a:r>
              <a:rPr lang="en-US" dirty="0">
                <a:hlinkClick r:id="rId2"/>
              </a:rPr>
              <a:t>https://</a:t>
            </a:r>
            <a:r>
              <a:rPr lang="en-US" dirty="0" smtClean="0">
                <a:hlinkClick r:id="rId2"/>
              </a:rPr>
              <a:t>docs.python.org/2/library/functions.html</a:t>
            </a:r>
            <a:endParaRPr lang="en-US" dirty="0" smtClean="0"/>
          </a:p>
          <a:p>
            <a:r>
              <a:rPr lang="en-US" dirty="0" smtClean="0"/>
              <a:t>Includes these that we will use:</a:t>
            </a:r>
          </a:p>
          <a:p>
            <a:pPr lvl="1"/>
            <a:r>
              <a:rPr lang="en-US" dirty="0" smtClean="0">
                <a:latin typeface="Courier New" panose="02070309020205020404" pitchFamily="49" charset="0"/>
                <a:cs typeface="Courier New" panose="02070309020205020404" pitchFamily="49" charset="0"/>
              </a:rPr>
              <a:t>range()</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len()</a:t>
            </a:r>
            <a:r>
              <a:rPr lang="en-US" dirty="0" smtClean="0">
                <a:cs typeface="Courier New" panose="02070309020205020404" pitchFamily="49" charset="0"/>
              </a:rPr>
              <a:t>: compute the length of data</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pow()</a:t>
            </a:r>
            <a:r>
              <a:rPr lang="en-US" dirty="0" smtClean="0">
                <a:cs typeface="Courier New" panose="02070309020205020404" pitchFamily="49" charset="0"/>
              </a:rPr>
              <a:t>: one number raised to the power of another</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p:txBody>
          <a:bodyPr/>
          <a:lstStyle/>
          <a:p>
            <a:r>
              <a:rPr lang="en-US" dirty="0" smtClean="0"/>
              <a:t>Remember </a:t>
            </a:r>
            <a:r>
              <a:rPr lang="en-US" dirty="0" smtClean="0">
                <a:latin typeface="Courier"/>
              </a:rPr>
              <a:t>3-3.py</a:t>
            </a:r>
            <a:r>
              <a:rPr lang="en-US" dirty="0" smtClean="0"/>
              <a:t>?</a:t>
            </a:r>
          </a:p>
          <a:p>
            <a:r>
              <a:rPr lang="en-US" dirty="0" smtClean="0"/>
              <a:t>Let’s make it succinct</a:t>
            </a:r>
            <a:br>
              <a:rPr lang="en-US" dirty="0" smtClean="0"/>
            </a:br>
            <a:r>
              <a:rPr lang="en-US" dirty="0" smtClean="0"/>
              <a:t>using custom 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pic>
        <p:nvPicPr>
          <p:cNvPr id="5" name="Picture 4"/>
          <p:cNvPicPr>
            <a:picLocks noChangeAspect="1"/>
          </p:cNvPicPr>
          <p:nvPr/>
        </p:nvPicPr>
        <p:blipFill rotWithShape="1">
          <a:blip r:embed="rId2"/>
          <a:srcRect b="-4000"/>
          <a:stretch/>
        </p:blipFill>
        <p:spPr>
          <a:xfrm>
            <a:off x="5379284" y="1290788"/>
            <a:ext cx="3581400" cy="5101551"/>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28799" y="2492008"/>
            <a:ext cx="3600450" cy="39052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348509" y="3731491"/>
            <a:ext cx="1699491"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357745" y="4010890"/>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198255" y="2492008"/>
            <a:ext cx="3856998" cy="1239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a:off x="2555613" y="2945214"/>
            <a:ext cx="3499640" cy="901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633006" y="3333765"/>
            <a:ext cx="4383470" cy="67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a:off x="2647711" y="3851625"/>
            <a:ext cx="3407542" cy="721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08762" y="1555734"/>
            <a:ext cx="4314825" cy="4467225"/>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 further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sp>
        <p:nvSpPr>
          <p:cNvPr id="8" name="TextBox 7"/>
          <p:cNvSpPr txBox="1"/>
          <p:nvPr/>
        </p:nvSpPr>
        <p:spPr>
          <a:xfrm>
            <a:off x="622459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2115084" y="2867079"/>
            <a:ext cx="1699491" cy="189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8" idx="1"/>
            <a:endCxn id="9" idx="3"/>
          </p:cNvCxnSpPr>
          <p:nvPr/>
        </p:nvCxnSpPr>
        <p:spPr>
          <a:xfrm flipH="1">
            <a:off x="3814575" y="2492008"/>
            <a:ext cx="2410018" cy="46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24593" y="3121108"/>
            <a:ext cx="2531462" cy="369332"/>
          </a:xfrm>
          <a:prstGeom prst="rect">
            <a:avLst/>
          </a:prstGeom>
          <a:noFill/>
        </p:spPr>
        <p:txBody>
          <a:bodyPr wrap="none" rtlCol="0">
            <a:spAutoFit/>
          </a:bodyPr>
          <a:lstStyle/>
          <a:p>
            <a:r>
              <a:rPr lang="en-US" dirty="0" smtClean="0">
                <a:solidFill>
                  <a:srgbClr val="FF0000"/>
                </a:solidFill>
              </a:rPr>
              <a:t>Return two parameters</a:t>
            </a:r>
            <a:endParaRPr lang="en-US" dirty="0">
              <a:solidFill>
                <a:srgbClr val="FF0000"/>
              </a:solidFill>
            </a:endParaRPr>
          </a:p>
        </p:txBody>
      </p:sp>
      <p:sp>
        <p:nvSpPr>
          <p:cNvPr id="12" name="Rectangle 11"/>
          <p:cNvSpPr/>
          <p:nvPr/>
        </p:nvSpPr>
        <p:spPr>
          <a:xfrm>
            <a:off x="2389105" y="3747402"/>
            <a:ext cx="2008901" cy="148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1" idx="1"/>
            <a:endCxn id="12" idx="3"/>
          </p:cNvCxnSpPr>
          <p:nvPr/>
        </p:nvCxnSpPr>
        <p:spPr>
          <a:xfrm flipH="1">
            <a:off x="4398006" y="3305774"/>
            <a:ext cx="1826587" cy="5157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endParaRPr lang="en-US" dirty="0" smtClean="0"/>
          </a:p>
          <a:p>
            <a:pPr lvl="2"/>
            <a:r>
              <a:rPr lang="en-US" dirty="0" smtClean="0"/>
              <a:t>Fewer errors</a:t>
            </a:r>
            <a:r>
              <a:rPr lang="en-US" dirty="0"/>
              <a:t> </a:t>
            </a:r>
            <a:r>
              <a:rPr lang="en-US" dirty="0" smtClean="0"/>
              <a:t>because you don’t miss revising 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Saves time writing code later</a:t>
            </a:r>
          </a:p>
          <a:p>
            <a:pPr lvl="2"/>
            <a:r>
              <a:rPr lang="en-US" dirty="0" smtClean="0"/>
              <a:t>Functions are easily reused</a:t>
            </a:r>
          </a:p>
          <a:p>
            <a:pPr lvl="2"/>
            <a:r>
              <a:rPr lang="en-US" dirty="0" smtClean="0"/>
              <a:t>… digging lines here and there out of a program takes longer and is fraught with error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Functions</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dirty="0" smtClean="0">
                <a:latin typeface="Courier"/>
              </a:rPr>
              <a:t>4-3.py</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pic>
        <p:nvPicPr>
          <p:cNvPr id="6" name="Picture 5"/>
          <p:cNvPicPr>
            <a:picLocks noChangeAspect="1"/>
          </p:cNvPicPr>
          <p:nvPr/>
        </p:nvPicPr>
        <p:blipFill>
          <a:blip r:embed="rId2"/>
          <a:stretch>
            <a:fillRect/>
          </a:stretch>
        </p:blipFill>
        <p:spPr>
          <a:xfrm>
            <a:off x="3199341" y="2664997"/>
            <a:ext cx="2762250" cy="396240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Use the code you’ve written before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Left click on “download link” and 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pic>
        <p:nvPicPr>
          <p:cNvPr id="6" name="Picture 5"/>
          <p:cNvPicPr>
            <a:picLocks noChangeAspect="1"/>
          </p:cNvPicPr>
          <p:nvPr/>
        </p:nvPicPr>
        <p:blipFill>
          <a:blip r:embed="rId2"/>
          <a:stretch>
            <a:fillRect/>
          </a:stretch>
        </p:blipFill>
        <p:spPr>
          <a:xfrm>
            <a:off x="2661292" y="1893986"/>
            <a:ext cx="4879333" cy="4842577"/>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a:t>
            </a:r>
            <a:endParaRPr lang="en-US" dirty="0"/>
          </a:p>
        </p:txBody>
      </p:sp>
      <p:sp>
        <p:nvSpPr>
          <p:cNvPr id="3" name="Content Placeholder 2"/>
          <p:cNvSpPr>
            <a:spLocks noGrp="1"/>
          </p:cNvSpPr>
          <p:nvPr>
            <p:ph idx="1"/>
          </p:nvPr>
        </p:nvSpPr>
        <p:spPr/>
        <p:txBody>
          <a:bodyPr/>
          <a:lstStyle/>
          <a:p>
            <a:r>
              <a:rPr lang="en-US" dirty="0" smtClean="0"/>
              <a:t>Another explanation of basic functions:</a:t>
            </a:r>
          </a:p>
          <a:p>
            <a:pPr lvl="1"/>
            <a:r>
              <a:rPr lang="en-US" dirty="0">
                <a:hlinkClick r:id="rId2"/>
              </a:rPr>
              <a:t>https://</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Exercises</a:t>
            </a:r>
            <a:endParaRPr lang="en-US" dirty="0"/>
          </a:p>
        </p:txBody>
      </p:sp>
      <p:sp>
        <p:nvSpPr>
          <p:cNvPr id="3" name="Content Placeholder 2"/>
          <p:cNvSpPr>
            <a:spLocks noGrp="1"/>
          </p:cNvSpPr>
          <p:nvPr>
            <p:ph idx="1"/>
          </p:nvPr>
        </p:nvSpPr>
        <p:spPr/>
        <p:txBody>
          <a:bodyPr/>
          <a:lstStyle/>
          <a:p>
            <a:r>
              <a:rPr lang="en-US" dirty="0" smtClean="0"/>
              <a:t>Exercises 4.4 – 4.7 pp. 54-55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670272" y="2660124"/>
            <a:ext cx="2723823" cy="646331"/>
          </a:xfrm>
          <a:prstGeom prst="rect">
            <a:avLst/>
          </a:prstGeom>
          <a:noFill/>
        </p:spPr>
        <p:txBody>
          <a:bodyPr wrap="none" rtlCol="0">
            <a:spAutoFit/>
          </a:bodyPr>
          <a:lstStyle/>
          <a:p>
            <a:pPr algn="ctr"/>
            <a:r>
              <a:rPr lang="en-US" dirty="0" smtClean="0">
                <a:solidFill>
                  <a:srgbClr val="FF0000"/>
                </a:solidFill>
              </a:rPr>
              <a:t>How the lambda function</a:t>
            </a:r>
            <a:br>
              <a:rPr lang="en-US" dirty="0" smtClean="0">
                <a:solidFill>
                  <a:srgbClr val="FF0000"/>
                </a:solidFill>
              </a:rPr>
            </a:br>
            <a:r>
              <a:rPr lang="en-US" dirty="0" smtClean="0">
                <a:solidFill>
                  <a:srgbClr val="FF0000"/>
                </a:solidFill>
              </a:rPr>
              <a:t>transforms the input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29"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113</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114</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&amp;  In-class Exercise</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t>lambda functions can take multiple arguments</a:t>
            </a:r>
          </a:p>
          <a:p>
            <a:r>
              <a:rPr lang="en-US" dirty="0" smtClean="0"/>
              <a:t>This problem requires you to experiment or do a Google search</a:t>
            </a:r>
          </a:p>
          <a:p>
            <a:r>
              <a:rPr lang="en-US" dirty="0" smtClean="0"/>
              <a:t>Create a lambda function that, taking two arguments, returns the maximum of the two</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115</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p:txBody>
          <a:bodyPr/>
          <a:lstStyle/>
          <a:p>
            <a:r>
              <a:rPr lang="en-US" dirty="0" smtClean="0"/>
              <a:t>Code that is imported such as we have done with import math are called packages</a:t>
            </a:r>
          </a:p>
          <a:p>
            <a:r>
              <a:rPr lang="en-US" dirty="0" smtClean="0"/>
              <a:t>Many packages already installed in Anaconda</a:t>
            </a:r>
          </a:p>
          <a:p>
            <a:r>
              <a:rPr lang="en-US" dirty="0" smtClean="0"/>
              <a:t>You can write a package…</a:t>
            </a:r>
          </a:p>
          <a:p>
            <a:pPr lvl="1"/>
            <a:r>
              <a:rPr lang="en-US" dirty="0" smtClean="0"/>
              <a:t>To reuse code</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116</a:t>
            </a:fld>
            <a:endParaRPr lang="en-US" dirty="0"/>
          </a:p>
        </p:txBody>
      </p:sp>
    </p:spTree>
    <p:extLst>
      <p:ext uri="{BB962C8B-B14F-4D97-AF65-F5344CB8AC3E}">
        <p14:creationId xmlns:p14="http://schemas.microsoft.com/office/powerpoint/2010/main" val="153439432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a:xfrm>
            <a:off x="914400" y="1045029"/>
            <a:ext cx="8088312" cy="4606997"/>
          </a:xfrm>
        </p:spPr>
        <p:txBody>
          <a:bodyPr/>
          <a:lstStyle/>
          <a:p>
            <a:r>
              <a:rPr lang="en-US" dirty="0" smtClean="0"/>
              <a:t>For example, let’s </a:t>
            </a:r>
          </a:p>
          <a:p>
            <a:pPr lvl="1"/>
            <a:r>
              <a:rPr lang="en-US" dirty="0" smtClean="0">
                <a:latin typeface="Courier"/>
              </a:rPr>
              <a:t>bradley.py</a:t>
            </a:r>
            <a:r>
              <a:rPr lang="en-US" dirty="0" smtClean="0"/>
              <a:t> is in the code distribution</a:t>
            </a:r>
          </a:p>
          <a:p>
            <a:pPr lvl="1"/>
            <a:r>
              <a:rPr lang="en-US" dirty="0" smtClean="0"/>
              <a:t>Put in the same folder as a Python program, then</a:t>
            </a:r>
          </a:p>
          <a:p>
            <a:pPr marL="457200" lvl="1" indent="0">
              <a:buNone/>
            </a:pPr>
            <a:r>
              <a:rPr lang="en-US" dirty="0" smtClean="0">
                <a:latin typeface="Courier New" panose="02070309020205020404" pitchFamily="49" charset="0"/>
                <a:cs typeface="Courier New" panose="02070309020205020404" pitchFamily="49" charset="0"/>
              </a:rPr>
              <a:t>import bradley</a:t>
            </a:r>
          </a:p>
          <a:p>
            <a:pPr marL="457200" lvl="1" indent="0">
              <a:buNone/>
            </a:pPr>
            <a:r>
              <a:rPr lang="en-US" dirty="0" smtClean="0">
                <a:latin typeface="Courier New" panose="02070309020205020404" pitchFamily="49" charset="0"/>
                <a:cs typeface="Courier New" panose="02070309020205020404" pitchFamily="49" charset="0"/>
              </a:rPr>
              <a:t>from bradley import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pic>
        <p:nvPicPr>
          <p:cNvPr id="6" name="Picture 5"/>
          <p:cNvPicPr>
            <a:picLocks noChangeAspect="1"/>
          </p:cNvPicPr>
          <p:nvPr/>
        </p:nvPicPr>
        <p:blipFill>
          <a:blip r:embed="rId3"/>
          <a:stretch>
            <a:fillRect/>
          </a:stretch>
        </p:blipFill>
        <p:spPr>
          <a:xfrm>
            <a:off x="4952264" y="3873500"/>
            <a:ext cx="3042444" cy="2686413"/>
          </a:xfrm>
          <a:prstGeom prst="rect">
            <a:avLst/>
          </a:prstGeom>
        </p:spPr>
      </p:pic>
      <p:pic>
        <p:nvPicPr>
          <p:cNvPr id="9" name="Picture 8"/>
          <p:cNvPicPr>
            <a:picLocks noChangeAspect="1"/>
          </p:cNvPicPr>
          <p:nvPr/>
        </p:nvPicPr>
        <p:blipFill>
          <a:blip r:embed="rId4"/>
          <a:stretch>
            <a:fillRect/>
          </a:stretch>
        </p:blipFill>
        <p:spPr>
          <a:xfrm>
            <a:off x="1142606" y="3862650"/>
            <a:ext cx="3100611" cy="2382575"/>
          </a:xfrm>
          <a:prstGeom prst="rect">
            <a:avLst/>
          </a:prstGeom>
        </p:spPr>
      </p:pic>
    </p:spTree>
    <p:extLst>
      <p:ext uri="{BB962C8B-B14F-4D97-AF65-F5344CB8AC3E}">
        <p14:creationId xmlns:p14="http://schemas.microsoft.com/office/powerpoint/2010/main" val="309750762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5</a:t>
            </a:r>
            <a:r>
              <a:rPr lang="en-US" dirty="0" smtClean="0"/>
              <a:t/>
            </a:r>
            <a:br>
              <a:rPr lang="en-US" dirty="0" smtClean="0"/>
            </a:br>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repeated 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119</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partial programs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a:p>
            <a:r>
              <a:rPr lang="en-US" dirty="0" smtClean="0">
                <a:latin typeface="Courier New" panose="02070309020205020404" pitchFamily="49" charset="0"/>
                <a:cs typeface="Courier New" panose="02070309020205020404" pitchFamily="49" charset="0"/>
              </a:rPr>
              <a:t>[0, 1, 2] </a:t>
            </a:r>
            <a:r>
              <a:rPr lang="en-US" dirty="0" smtClean="0"/>
              <a:t>is a list</a:t>
            </a:r>
          </a:p>
          <a:p>
            <a:pPr lvl="1"/>
            <a:r>
              <a:rPr lang="en-US" dirty="0" smtClean="0"/>
              <a:t>We’ll discuss this more later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
        <p:nvSpPr>
          <p:cNvPr id="5" name="TextBox 4"/>
          <p:cNvSpPr txBox="1"/>
          <p:nvPr/>
        </p:nvSpPr>
        <p:spPr>
          <a:xfrm>
            <a:off x="1191490" y="2256891"/>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[0, 1, 2]:</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
        <p:nvSpPr>
          <p:cNvPr id="6" name="TextBox 5"/>
          <p:cNvSpPr txBox="1"/>
          <p:nvPr/>
        </p:nvSpPr>
        <p:spPr>
          <a:xfrm>
            <a:off x="5588004" y="2410691"/>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8118764" cy="4678363"/>
          </a:xfrm>
        </p:spPr>
        <p:txBody>
          <a:bodyPr/>
          <a:lstStyle/>
          <a:p>
            <a:pPr>
              <a:spcBef>
                <a:spcPts val="300"/>
              </a:spcBef>
            </a:pPr>
            <a:r>
              <a:rPr lang="en-US" dirty="0" smtClean="0">
                <a:cs typeface="Courier New" panose="02070309020205020404" pitchFamily="49" charset="0"/>
              </a:rPr>
              <a:t>Built in </a:t>
            </a:r>
            <a:r>
              <a:rPr lang="en-US" dirty="0" smtClean="0">
                <a:latin typeface="Courier New" panose="02070309020205020404" pitchFamily="49" charset="0"/>
                <a:cs typeface="Courier New" panose="02070309020205020404" pitchFamily="49" charset="0"/>
              </a:rPr>
              <a:t>range(x)</a:t>
            </a:r>
            <a:r>
              <a:rPr lang="en-US" dirty="0" smtClean="0">
                <a:cs typeface="Courier New" panose="02070309020205020404" pitchFamily="49" charset="0"/>
              </a:rPr>
              <a:t>function</a:t>
            </a:r>
            <a:endParaRPr lang="en-US" dirty="0" smtClean="0">
              <a:latin typeface="Courier New" panose="02070309020205020404" pitchFamily="49" charset="0"/>
              <a:cs typeface="Courier New" panose="02070309020205020404" pitchFamily="49" charset="0"/>
            </a:endParaRPr>
          </a:p>
          <a:p>
            <a:pPr lvl="1">
              <a:spcBef>
                <a:spcPts val="300"/>
              </a:spcBef>
            </a:pPr>
            <a:r>
              <a:rPr lang="en-US" dirty="0" smtClean="0"/>
              <a:t>This function creates a ‘list’ of integers based on the value </a:t>
            </a:r>
            <a:r>
              <a:rPr lang="en-US" dirty="0" smtClean="0">
                <a:latin typeface="Courier New" panose="02070309020205020404" pitchFamily="49" charset="0"/>
                <a:cs typeface="Courier New" panose="02070309020205020404" pitchFamily="49" charset="0"/>
              </a:rPr>
              <a:t>x</a:t>
            </a:r>
          </a:p>
          <a:p>
            <a:pPr lvl="1">
              <a:spcBef>
                <a:spcPts val="300"/>
              </a:spcBef>
            </a:pPr>
            <a:r>
              <a:rPr lang="en-US" dirty="0">
                <a:latin typeface="Courier New" panose="02070309020205020404" pitchFamily="49" charset="0"/>
                <a:cs typeface="Courier New" panose="02070309020205020404" pitchFamily="49" charset="0"/>
              </a:rPr>
              <a:t>x</a:t>
            </a:r>
            <a:r>
              <a:rPr lang="en-US" dirty="0" smtClean="0"/>
              <a:t> must be an integer</a:t>
            </a:r>
          </a:p>
          <a:p>
            <a:pPr lvl="1">
              <a:spcBef>
                <a:spcPts val="300"/>
              </a:spcBef>
            </a:pPr>
            <a:r>
              <a:rPr lang="en-US" dirty="0" smtClean="0"/>
              <a:t>The list will contain </a:t>
            </a:r>
            <a:r>
              <a:rPr lang="en-US" dirty="0" smtClean="0">
                <a:latin typeface="Courier New" panose="02070309020205020404" pitchFamily="49" charset="0"/>
                <a:cs typeface="Courier New" panose="02070309020205020404" pitchFamily="49" charset="0"/>
              </a:rPr>
              <a:t>x</a:t>
            </a:r>
            <a:r>
              <a:rPr lang="en-US" dirty="0" smtClean="0"/>
              <a:t> integers </a:t>
            </a:r>
            <a:r>
              <a:rPr lang="en-US" dirty="0" smtClean="0">
                <a:latin typeface="Courier New" panose="02070309020205020404" pitchFamily="49" charset="0"/>
                <a:cs typeface="Courier New" panose="02070309020205020404" pitchFamily="49" charset="0"/>
              </a:rPr>
              <a:t>0</a:t>
            </a:r>
            <a:r>
              <a:rPr lang="en-US" dirty="0" smtClean="0"/>
              <a:t> through </a:t>
            </a:r>
            <a:r>
              <a:rPr lang="en-US" dirty="0" smtClean="0">
                <a:latin typeface="Courier New" panose="02070309020205020404" pitchFamily="49" charset="0"/>
                <a:cs typeface="Courier New" panose="02070309020205020404" pitchFamily="49" charset="0"/>
              </a:rPr>
              <a:t>x–1</a:t>
            </a:r>
            <a:r>
              <a:rPr lang="en-US" dirty="0" smtClean="0"/>
              <a:t>: </a:t>
            </a:r>
            <a:r>
              <a:rPr lang="en-US" dirty="0" smtClean="0">
                <a:latin typeface="Courier New" panose="02070309020205020404" pitchFamily="49" charset="0"/>
                <a:cs typeface="Courier New" panose="02070309020205020404" pitchFamily="49" charset="0"/>
              </a:rPr>
              <a:t>[0,…,x-1]</a:t>
            </a:r>
          </a:p>
          <a:p>
            <a:pPr>
              <a:spcBef>
                <a:spcPts val="300"/>
              </a:spcBef>
            </a:pPr>
            <a:r>
              <a:rPr lang="en-US" dirty="0" smtClean="0">
                <a:cs typeface="Courier New" panose="02070309020205020404" pitchFamily="49" charset="0"/>
              </a:rPr>
              <a:t>Try this in the Console Window:</a:t>
            </a:r>
          </a:p>
          <a:p>
            <a:pPr marL="457200" lvl="1" indent="0">
              <a:spcBef>
                <a:spcPts val="300"/>
              </a:spcBef>
              <a:buNone/>
            </a:pPr>
            <a:r>
              <a:rPr lang="en-US" dirty="0" smtClean="0">
                <a:latin typeface="Courier New" panose="02070309020205020404" pitchFamily="49" charset="0"/>
                <a:cs typeface="Courier New" panose="02070309020205020404" pitchFamily="49" charset="0"/>
              </a:rPr>
              <a:t>  print range(3)</a:t>
            </a:r>
          </a:p>
          <a:p>
            <a:pPr>
              <a:spcBef>
                <a:spcPts val="300"/>
              </a:spcBef>
            </a:pPr>
            <a:r>
              <a:rPr lang="en-US" dirty="0" smtClean="0">
                <a:cs typeface="Courier New" panose="02070309020205020404" pitchFamily="49" charset="0"/>
              </a:rPr>
              <a:t>This code does the same as the previous code:</a:t>
            </a:r>
          </a:p>
          <a:p>
            <a:pPr>
              <a:spcBef>
                <a:spcPts val="300"/>
              </a:spcBef>
            </a:pPr>
            <a:endParaRPr lang="en-US" dirty="0">
              <a:cs typeface="Courier New" panose="02070309020205020404" pitchFamily="49" charset="0"/>
            </a:endParaRPr>
          </a:p>
          <a:p>
            <a:pPr>
              <a:spcBef>
                <a:spcPts val="300"/>
              </a:spcBef>
            </a:pP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121</a:t>
            </a:fld>
            <a:endParaRPr lang="en-US" dirty="0"/>
          </a:p>
        </p:txBody>
      </p:sp>
      <p:sp>
        <p:nvSpPr>
          <p:cNvPr id="5" name="TextBox 4"/>
          <p:cNvSpPr txBox="1"/>
          <p:nvPr/>
        </p:nvSpPr>
        <p:spPr>
          <a:xfrm>
            <a:off x="1681017" y="5305341"/>
            <a:ext cx="4051109"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range(3):</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Tree>
    <p:extLst>
      <p:ext uri="{BB962C8B-B14F-4D97-AF65-F5344CB8AC3E}">
        <p14:creationId xmlns:p14="http://schemas.microsoft.com/office/powerpoint/2010/main" val="221668224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a:p>
            <a:r>
              <a:rPr lang="en-US" dirty="0" smtClean="0">
                <a:cs typeface="Courier New" panose="02070309020205020404" pitchFamily="49" charset="0"/>
              </a:rPr>
              <a:t>In-class Exercise</a:t>
            </a:r>
          </a:p>
          <a:p>
            <a:pPr lvl="1"/>
            <a:r>
              <a:rPr lang="en-US" dirty="0" smtClean="0">
                <a:cs typeface="Courier New" panose="02070309020205020404" pitchFamily="49" charset="0"/>
              </a:rPr>
              <a:t>In the Console window print out integers starting as 9 and ending with 18</a:t>
            </a:r>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414196338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123</a:t>
            </a:fld>
            <a:endParaRPr lang="en-US" dirty="0"/>
          </a:p>
        </p:txBody>
      </p:sp>
    </p:spTree>
    <p:extLst>
      <p:ext uri="{BB962C8B-B14F-4D97-AF65-F5344CB8AC3E}">
        <p14:creationId xmlns:p14="http://schemas.microsoft.com/office/powerpoint/2010/main" val="168780836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1447800"/>
            <a:ext cx="8045042" cy="4678363"/>
          </a:xfrm>
        </p:spPr>
        <p:txBody>
          <a:bodyPr/>
          <a:lstStyle/>
          <a:p>
            <a:r>
              <a:rPr lang="en-US" dirty="0" smtClean="0"/>
              <a:t>Use only the </a:t>
            </a:r>
            <a:r>
              <a:rPr lang="en-US" sz="2800" dirty="0">
                <a:latin typeface="Courier New" panose="02070309020205020404" pitchFamily="49" charset="0"/>
                <a:cs typeface="Courier New" panose="02070309020205020404" pitchFamily="49" charset="0"/>
              </a:rPr>
              <a:t>range(start,stop[,step</a:t>
            </a:r>
            <a:r>
              <a:rPr lang="en-US" sz="2800" dirty="0" smtClean="0">
                <a:latin typeface="Courier New" panose="02070309020205020404" pitchFamily="49" charset="0"/>
                <a:cs typeface="Courier New" panose="02070309020205020404" pitchFamily="49" charset="0"/>
              </a:rPr>
              <a:t>])</a:t>
            </a:r>
            <a:r>
              <a:rPr lang="en-US" sz="2800" dirty="0" smtClean="0"/>
              <a:t> </a:t>
            </a:r>
            <a:r>
              <a:rPr lang="en-US" dirty="0" smtClean="0"/>
              <a:t>function to create a list of even numbers starting at 2 and ending with 20.</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2436011989"/>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raw_input()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spTree>
    <p:extLst>
      <p:ext uri="{BB962C8B-B14F-4D97-AF65-F5344CB8AC3E}">
        <p14:creationId xmlns:p14="http://schemas.microsoft.com/office/powerpoint/2010/main" val="331688896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a:p>
            <a:r>
              <a:rPr lang="en-US" dirty="0" smtClean="0"/>
              <a:t>This is a silly example for a </a:t>
            </a:r>
            <a:r>
              <a:rPr lang="en-US" dirty="0" smtClean="0">
                <a:latin typeface="Courier New" panose="02070309020205020404" pitchFamily="49" charset="0"/>
                <a:cs typeface="Courier New" panose="02070309020205020404" pitchFamily="49" charset="0"/>
              </a:rPr>
              <a:t>while</a:t>
            </a:r>
            <a:r>
              <a:rPr lang="en-US" dirty="0" smtClean="0"/>
              <a:t> loop, but it helps us get to the next stage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 &gt;= 19:</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loop structure 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pPr lvl="1"/>
            <a:r>
              <a:rPr lang="en-US" dirty="0"/>
              <a:t>… for any value </a:t>
            </a:r>
            <a:r>
              <a:rPr lang="en-US" dirty="0">
                <a:latin typeface="Courier New" panose="02070309020205020404" pitchFamily="49" charset="0"/>
                <a:cs typeface="Courier New" panose="02070309020205020404" pitchFamily="49" charset="0"/>
              </a:rPr>
              <a:t>0.0 &lt; x &lt; 1.0</a:t>
            </a:r>
          </a:p>
          <a:p>
            <a:pPr lvl="1"/>
            <a:r>
              <a:rPr lang="en-US" dirty="0" smtClean="0"/>
              <a:t>Keep adding additional terms while the incremental terms are greater than 10</a:t>
            </a:r>
            <a:r>
              <a:rPr lang="en-US" baseline="30000" dirty="0" smtClean="0"/>
              <a:t>-8</a:t>
            </a:r>
            <a:endParaRPr lang="en-US" dirty="0" smtClean="0"/>
          </a:p>
          <a:p>
            <a:pPr lvl="1"/>
            <a:r>
              <a:rPr lang="en-US" dirty="0"/>
              <a:t>Input </a:t>
            </a:r>
            <a:r>
              <a:rPr lang="en-US" i="1" dirty="0" smtClean="0"/>
              <a:t>x</a:t>
            </a:r>
            <a:r>
              <a:rPr lang="en-US" dirty="0" smtClean="0"/>
              <a:t> </a:t>
            </a:r>
            <a:r>
              <a:rPr lang="en-US" dirty="0"/>
              <a:t>with </a:t>
            </a:r>
            <a:r>
              <a:rPr lang="en-US" dirty="0">
                <a:latin typeface="Courier New" panose="02070309020205020404" pitchFamily="49" charset="0"/>
                <a:cs typeface="Courier New" panose="02070309020205020404" pitchFamily="49" charset="0"/>
              </a:rPr>
              <a:t>raw_input() </a:t>
            </a:r>
            <a:r>
              <a:rPr lang="en-US" dirty="0"/>
              <a:t>function</a:t>
            </a:r>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(most often) 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99263660"/>
              </p:ext>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22434900"/>
              </p:ext>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60163403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a:latin typeface="Courier New" panose="02070309020205020404" pitchFamily="49" charset="0"/>
                <a:cs typeface="Courier New" panose="02070309020205020404" pitchFamily="49" charset="0"/>
              </a:rPr>
              <a:t>print "{:10.20f}".format(x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01433919"/>
              </p:ext>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2308442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Other Development Environments</a:t>
            </a:r>
            <a:endParaRPr lang="en-US" dirty="0"/>
          </a:p>
        </p:txBody>
      </p:sp>
      <p:sp>
        <p:nvSpPr>
          <p:cNvPr id="3" name="Content Placeholder 2"/>
          <p:cNvSpPr>
            <a:spLocks noGrp="1"/>
          </p:cNvSpPr>
          <p:nvPr>
            <p:ph idx="1"/>
          </p:nvPr>
        </p:nvSpPr>
        <p:spPr/>
        <p:txBody>
          <a:bodyPr/>
          <a:lstStyle/>
          <a:p>
            <a:r>
              <a:rPr lang="en-US" dirty="0" smtClean="0"/>
              <a:t>IDLE</a:t>
            </a:r>
          </a:p>
          <a:p>
            <a:r>
              <a:rPr lang="en-US" dirty="0" smtClean="0"/>
              <a:t>Atom</a:t>
            </a:r>
          </a:p>
          <a:p>
            <a:r>
              <a:rPr lang="en-US" dirty="0" smtClean="0"/>
              <a:t>Visual Studio</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pic>
        <p:nvPicPr>
          <p:cNvPr id="6" name="Picture 5"/>
          <p:cNvPicPr>
            <a:picLocks noChangeAspect="1"/>
          </p:cNvPicPr>
          <p:nvPr/>
        </p:nvPicPr>
        <p:blipFill>
          <a:blip r:embed="rId2"/>
          <a:stretch>
            <a:fillRect/>
          </a:stretch>
        </p:blipFill>
        <p:spPr>
          <a:xfrm>
            <a:off x="3342216" y="3079797"/>
            <a:ext cx="3306234" cy="3500118"/>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131</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a:p>
            <a:pPr lvl="1"/>
            <a:r>
              <a:rPr lang="en-US" dirty="0" smtClean="0">
                <a:latin typeface="Courier"/>
              </a:rPr>
              <a:t>5-1.py</a:t>
            </a:r>
            <a:r>
              <a:rPr lang="en-US" dirty="0" smtClean="0"/>
              <a:t> and </a:t>
            </a:r>
            <a:r>
              <a:rPr lang="en-US" dirty="0" smtClean="0">
                <a:latin typeface="Courier"/>
              </a:rPr>
              <a:t>5-2.py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132</a:t>
            </a:fld>
            <a:endParaRPr lang="en-US" dirty="0"/>
          </a:p>
        </p:txBody>
      </p:sp>
      <p:pic>
        <p:nvPicPr>
          <p:cNvPr id="7" name="Picture 6"/>
          <p:cNvPicPr>
            <a:picLocks noChangeAspect="1"/>
          </p:cNvPicPr>
          <p:nvPr/>
        </p:nvPicPr>
        <p:blipFill>
          <a:blip r:embed="rId2"/>
          <a:stretch>
            <a:fillRect/>
          </a:stretch>
        </p:blipFill>
        <p:spPr>
          <a:xfrm>
            <a:off x="1354137" y="2338916"/>
            <a:ext cx="3152775" cy="3238500"/>
          </a:xfrm>
          <a:prstGeom prst="rect">
            <a:avLst/>
          </a:prstGeom>
        </p:spPr>
      </p:pic>
      <p:pic>
        <p:nvPicPr>
          <p:cNvPr id="8" name="Picture 7"/>
          <p:cNvPicPr>
            <a:picLocks noChangeAspect="1"/>
          </p:cNvPicPr>
          <p:nvPr/>
        </p:nvPicPr>
        <p:blipFill>
          <a:blip r:embed="rId3"/>
          <a:stretch>
            <a:fillRect/>
          </a:stretch>
        </p:blipFill>
        <p:spPr>
          <a:xfrm>
            <a:off x="4632601" y="2338916"/>
            <a:ext cx="3133725" cy="2952750"/>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a:t>
            </a:r>
            <a:endParaRPr lang="en-US" dirty="0"/>
          </a:p>
        </p:txBody>
      </p:sp>
      <p:sp>
        <p:nvSpPr>
          <p:cNvPr id="3" name="Content Placeholder 2"/>
          <p:cNvSpPr>
            <a:spLocks noGrp="1"/>
          </p:cNvSpPr>
          <p:nvPr>
            <p:ph idx="1"/>
          </p:nvPr>
        </p:nvSpPr>
        <p:spPr/>
        <p:txBody>
          <a:bodyPr/>
          <a:lstStyle/>
          <a:p>
            <a:r>
              <a:rPr lang="en-US" dirty="0" smtClean="0"/>
              <a:t>Write a program, using a lambda function, to print the square root of numbers 10 and less using a loop.</a:t>
            </a:r>
          </a:p>
          <a:p>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134</a:t>
            </a:fld>
            <a:endParaRPr lang="en-US" dirty="0"/>
          </a:p>
        </p:txBody>
      </p:sp>
    </p:spTree>
    <p:extLst>
      <p:ext uri="{BB962C8B-B14F-4D97-AF65-F5344CB8AC3E}">
        <p14:creationId xmlns:p14="http://schemas.microsoft.com/office/powerpoint/2010/main" val="28030774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7</a:t>
            </a:r>
            <a:r>
              <a:rPr lang="en-US" dirty="0" smtClean="0"/>
              <a:t/>
            </a:r>
            <a:br>
              <a:rPr lang="en-US" dirty="0" smtClean="0"/>
            </a:br>
            <a:r>
              <a:rPr lang="en-US" dirty="0" smtClean="0"/>
              <a:t>Files: Reading and Writing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834250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8346923"/>
              </p:ext>
            </p:extLst>
          </p:nvPr>
        </p:nvGraphicFramePr>
        <p:xfrm>
          <a:off x="914400" y="2178984"/>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sp>
        <p:nvSpPr>
          <p:cNvPr id="5" name="TextBox 4"/>
          <p:cNvSpPr txBox="1"/>
          <p:nvPr/>
        </p:nvSpPr>
        <p:spPr>
          <a:xfrm>
            <a:off x="914400" y="1191492"/>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1157626" y="6096000"/>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53380368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sp>
        <p:nvSpPr>
          <p:cNvPr id="5" name="TextBox 4"/>
          <p:cNvSpPr txBox="1"/>
          <p:nvPr/>
        </p:nvSpPr>
        <p:spPr>
          <a:xfrm>
            <a:off x="1325406" y="5994399"/>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294002459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6000"/>
            <a:ext cx="7772400" cy="4678363"/>
          </a:xfrm>
        </p:spPr>
        <p:txBody>
          <a:bodyPr/>
          <a:lstStyle/>
          <a:p>
            <a:r>
              <a:rPr lang="en-US" dirty="0" smtClean="0"/>
              <a:t>Read Hillary Clinton’s email messages</a:t>
            </a:r>
          </a:p>
          <a:p>
            <a:pPr lvl="1"/>
            <a:r>
              <a:rPr lang="en-US" dirty="0" smtClean="0"/>
              <a:t>Email file is in same folder as Python code</a:t>
            </a:r>
          </a:p>
          <a:p>
            <a:pPr lvl="1"/>
            <a:r>
              <a:rPr lang="en-US" dirty="0" smtClean="0">
                <a:latin typeface="Courier"/>
              </a:rPr>
              <a:t>7-1.py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pic>
        <p:nvPicPr>
          <p:cNvPr id="5" name="Picture 4"/>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81893923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399" y="1126068"/>
            <a:ext cx="8170877" cy="5000096"/>
          </a:xfrm>
        </p:spPr>
        <p:txBody>
          <a:bodyPr/>
          <a:lstStyle/>
          <a:p>
            <a:r>
              <a:rPr lang="en-US" dirty="0" smtClean="0"/>
              <a:t>Move email file to the </a:t>
            </a:r>
            <a:r>
              <a:rPr lang="en-US" dirty="0" smtClean="0">
                <a:latin typeface="Courier New" panose="02070309020205020404" pitchFamily="49" charset="0"/>
                <a:cs typeface="Courier New" panose="02070309020205020404" pitchFamily="49" charset="0"/>
              </a:rPr>
              <a:t>data</a:t>
            </a:r>
            <a:r>
              <a:rPr lang="en-US" dirty="0" smtClean="0"/>
              <a:t> folder</a:t>
            </a:r>
          </a:p>
          <a:p>
            <a:pPr lvl="1"/>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pic>
        <p:nvPicPr>
          <p:cNvPr id="7" name="Picture 6"/>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1538004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1494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a:p>
            <a:r>
              <a:rPr lang="en-US" dirty="0" smtClean="0"/>
              <a:t>Use Windows File Explorer to get path</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pic>
        <p:nvPicPr>
          <p:cNvPr id="5" name="Picture 4"/>
          <p:cNvPicPr>
            <a:picLocks noChangeAspect="1"/>
          </p:cNvPicPr>
          <p:nvPr/>
        </p:nvPicPr>
        <p:blipFill>
          <a:blip r:embed="rId2"/>
          <a:stretch>
            <a:fillRect/>
          </a:stretch>
        </p:blipFill>
        <p:spPr>
          <a:xfrm>
            <a:off x="2527829" y="3841260"/>
            <a:ext cx="4093105" cy="2642090"/>
          </a:xfrm>
          <a:prstGeom prst="rect">
            <a:avLst/>
          </a:prstGeom>
        </p:spPr>
      </p:pic>
    </p:spTree>
    <p:extLst>
      <p:ext uri="{BB962C8B-B14F-4D97-AF65-F5344CB8AC3E}">
        <p14:creationId xmlns:p14="http://schemas.microsoft.com/office/powerpoint/2010/main" val="235432052"/>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Use Windows File Explorer to get path</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141</a:t>
            </a:fld>
            <a:endParaRPr lang="en-US" dirty="0"/>
          </a:p>
        </p:txBody>
      </p:sp>
      <p:pic>
        <p:nvPicPr>
          <p:cNvPr id="6" name="Picture 5"/>
          <p:cNvPicPr>
            <a:picLocks noChangeAspect="1"/>
          </p:cNvPicPr>
          <p:nvPr/>
        </p:nvPicPr>
        <p:blipFill>
          <a:blip r:embed="rId2"/>
          <a:stretch>
            <a:fillRect/>
          </a:stretch>
        </p:blipFill>
        <p:spPr>
          <a:xfrm>
            <a:off x="1418695" y="2947486"/>
            <a:ext cx="5481638" cy="3538385"/>
          </a:xfrm>
          <a:prstGeom prst="rect">
            <a:avLst/>
          </a:prstGeom>
        </p:spPr>
      </p:pic>
    </p:spTree>
    <p:extLst>
      <p:ext uri="{BB962C8B-B14F-4D97-AF65-F5344CB8AC3E}">
        <p14:creationId xmlns:p14="http://schemas.microsoft.com/office/powerpoint/2010/main" val="2902554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latin typeface="Courier"/>
              </a:rPr>
              <a:t>7-3.py</a:t>
            </a:r>
          </a:p>
          <a:p>
            <a:endParaRPr lang="en-US" dirty="0"/>
          </a:p>
          <a:p>
            <a:endParaRPr lang="en-US" dirty="0" smtClean="0"/>
          </a:p>
          <a:p>
            <a:endParaRPr lang="en-US" dirty="0"/>
          </a:p>
          <a:p>
            <a:endParaRPr lang="en-US" dirty="0" smtClean="0"/>
          </a:p>
          <a:p>
            <a:r>
              <a:rPr lang="en-US" dirty="0" smtClean="0"/>
              <a:t>… or </a:t>
            </a:r>
            <a:r>
              <a:rPr lang="en-US" dirty="0" smtClean="0">
                <a:latin typeface="Courier"/>
              </a:rPr>
              <a:t>7-3b.py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pic>
        <p:nvPicPr>
          <p:cNvPr id="5" name="Picture 4"/>
          <p:cNvPicPr>
            <a:picLocks noChangeAspect="1"/>
          </p:cNvPicPr>
          <p:nvPr/>
        </p:nvPicPr>
        <p:blipFill>
          <a:blip r:embed="rId2"/>
          <a:stretch>
            <a:fillRect/>
          </a:stretch>
        </p:blipFill>
        <p:spPr>
          <a:xfrm>
            <a:off x="914399" y="1627711"/>
            <a:ext cx="8151735" cy="1860551"/>
          </a:xfrm>
          <a:prstGeom prst="rect">
            <a:avLst/>
          </a:prstGeom>
        </p:spPr>
      </p:pic>
      <p:pic>
        <p:nvPicPr>
          <p:cNvPr id="6" name="Picture 5"/>
          <p:cNvPicPr>
            <a:picLocks noChangeAspect="1"/>
          </p:cNvPicPr>
          <p:nvPr/>
        </p:nvPicPr>
        <p:blipFill>
          <a:blip r:embed="rId3"/>
          <a:stretch>
            <a:fillRect/>
          </a:stretch>
        </p:blipFill>
        <p:spPr>
          <a:xfrm>
            <a:off x="914399" y="4496335"/>
            <a:ext cx="8151735" cy="1740343"/>
          </a:xfrm>
          <a:prstGeom prst="rect">
            <a:avLst/>
          </a:prstGeom>
        </p:spPr>
      </p:pic>
    </p:spTree>
    <p:extLst>
      <p:ext uri="{BB962C8B-B14F-4D97-AF65-F5344CB8AC3E}">
        <p14:creationId xmlns:p14="http://schemas.microsoft.com/office/powerpoint/2010/main" val="3083777100"/>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text encoding, usually “\n”</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143</a:t>
            </a:fld>
            <a:endParaRPr lang="en-US" dirty="0"/>
          </a:p>
        </p:txBody>
      </p:sp>
    </p:spTree>
    <p:extLst>
      <p:ext uri="{BB962C8B-B14F-4D97-AF65-F5344CB8AC3E}">
        <p14:creationId xmlns:p14="http://schemas.microsoft.com/office/powerpoint/2010/main" val="180493467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t>… or </a:t>
            </a:r>
            <a:r>
              <a:rPr lang="en-US" dirty="0" smtClean="0">
                <a:latin typeface="Courier"/>
              </a:rPr>
              <a:t>7-3c.py</a:t>
            </a:r>
          </a:p>
          <a:p>
            <a:endParaRPr lang="en-US" dirty="0"/>
          </a:p>
          <a:p>
            <a:endParaRPr lang="en-US" dirty="0" smtClean="0"/>
          </a:p>
          <a:p>
            <a:endParaRPr lang="en-US" dirty="0"/>
          </a:p>
          <a:p>
            <a:endParaRPr lang="en-US" dirty="0" smtClean="0"/>
          </a:p>
          <a:p>
            <a:r>
              <a:rPr lang="en-US" dirty="0" smtClean="0"/>
              <a:t>“..” moves up one folder level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pic>
        <p:nvPicPr>
          <p:cNvPr id="8" name="Picture 7"/>
          <p:cNvPicPr>
            <a:picLocks noChangeAspect="1"/>
          </p:cNvPicPr>
          <p:nvPr/>
        </p:nvPicPr>
        <p:blipFill>
          <a:blip r:embed="rId2"/>
          <a:stretch>
            <a:fillRect/>
          </a:stretch>
        </p:blipFill>
        <p:spPr>
          <a:xfrm>
            <a:off x="1203325" y="1607408"/>
            <a:ext cx="5191125" cy="2200275"/>
          </a:xfrm>
          <a:prstGeom prst="rect">
            <a:avLst/>
          </a:prstGeom>
        </p:spPr>
      </p:pic>
    </p:spTree>
    <p:extLst>
      <p:ext uri="{BB962C8B-B14F-4D97-AF65-F5344CB8AC3E}">
        <p14:creationId xmlns:p14="http://schemas.microsoft.com/office/powerpoint/2010/main" val="277796065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9863"/>
            <a:ext cx="7772400" cy="4983163"/>
          </a:xfrm>
        </p:spPr>
        <p:txBody>
          <a:bodyPr/>
          <a:lstStyle/>
          <a:p>
            <a:pPr>
              <a:spcBef>
                <a:spcPts val="0"/>
              </a:spcBef>
            </a:pPr>
            <a:r>
              <a:rPr lang="en-US" dirty="0" smtClean="0"/>
              <a:t>Clean it up (</a:t>
            </a:r>
            <a:r>
              <a:rPr lang="en-US" dirty="0" smtClean="0">
                <a:latin typeface="Courier"/>
              </a:rPr>
              <a:t>7-3a.py</a:t>
            </a:r>
            <a:r>
              <a:rPr lang="en-US" dirty="0" smtClean="0"/>
              <a:t>)</a:t>
            </a:r>
          </a:p>
          <a:p>
            <a:pPr lvl="1">
              <a:spcBef>
                <a:spcPts val="0"/>
              </a:spcBef>
            </a:pPr>
            <a:r>
              <a:rPr lang="en-US" dirty="0" smtClean="0"/>
              <a:t>Store path in string variable</a:t>
            </a:r>
          </a:p>
          <a:p>
            <a:pPr lvl="1">
              <a:spcBef>
                <a:spcPts val="0"/>
              </a:spcBef>
            </a:pPr>
            <a:r>
              <a:rPr lang="en-US" dirty="0" smtClean="0"/>
              <a:t>Replace “\” with “/” or “\\”</a:t>
            </a:r>
          </a:p>
          <a:p>
            <a:pPr lvl="2">
              <a:spcBef>
                <a:spcPts val="0"/>
              </a:spcBef>
            </a:pPr>
            <a:r>
              <a:rPr lang="en-US" dirty="0" smtClean="0"/>
              <a:t>“\” is the escape character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pic>
        <p:nvPicPr>
          <p:cNvPr id="6" name="Picture 5"/>
          <p:cNvPicPr>
            <a:picLocks noChangeAspect="1"/>
          </p:cNvPicPr>
          <p:nvPr/>
        </p:nvPicPr>
        <p:blipFill>
          <a:blip r:embed="rId2"/>
          <a:stretch>
            <a:fillRect/>
          </a:stretch>
        </p:blipFill>
        <p:spPr>
          <a:xfrm>
            <a:off x="920750" y="2875490"/>
            <a:ext cx="8022190" cy="2839509"/>
          </a:xfrm>
          <a:prstGeom prst="rect">
            <a:avLst/>
          </a:prstGeom>
        </p:spPr>
      </p:pic>
    </p:spTree>
    <p:extLst>
      <p:ext uri="{BB962C8B-B14F-4D97-AF65-F5344CB8AC3E}">
        <p14:creationId xmlns:p14="http://schemas.microsoft.com/office/powerpoint/2010/main" val="349748716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016000"/>
            <a:ext cx="8009467" cy="5110163"/>
          </a:xfrm>
        </p:spPr>
        <p:txBody>
          <a:bodyPr/>
          <a:lstStyle/>
          <a:p>
            <a:r>
              <a:rPr lang="en-US" dirty="0" smtClean="0"/>
              <a:t>Read this file and print the data out</a:t>
            </a:r>
          </a:p>
          <a:p>
            <a:pPr lvl="1"/>
            <a:r>
              <a:rPr lang="en-US" sz="2000" dirty="0" smtClean="0">
                <a:latin typeface="Courier New" panose="02070309020205020404" pitchFamily="49" charset="0"/>
                <a:cs typeface="Courier New" panose="02070309020205020404" pitchFamily="49" charset="0"/>
              </a:rPr>
              <a:t>your_root\PythonBootCamp\data\tuples.txt</a:t>
            </a:r>
          </a:p>
          <a:p>
            <a:pPr lvl="1"/>
            <a:r>
              <a:rPr lang="en-US" dirty="0" smtClean="0"/>
              <a:t>Take a look at the data first</a:t>
            </a:r>
          </a:p>
          <a:p>
            <a:r>
              <a:rPr lang="en-US" dirty="0" smtClean="0"/>
              <a:t>Version 2</a:t>
            </a:r>
          </a:p>
          <a:p>
            <a:pPr lvl="1"/>
            <a:r>
              <a:rPr lang="en-US" dirty="0" smtClean="0"/>
              <a:t>Split the data at the commas using </a:t>
            </a:r>
            <a:r>
              <a:rPr lang="en-US" dirty="0" smtClean="0">
                <a:latin typeface="Courier New" panose="02070309020205020404" pitchFamily="49" charset="0"/>
                <a:cs typeface="Courier New" panose="02070309020205020404" pitchFamily="49" charset="0"/>
              </a:rPr>
              <a:t>string.split(',')</a:t>
            </a:r>
          </a:p>
          <a:p>
            <a:r>
              <a:rPr lang="en-US" dirty="0" smtClean="0">
                <a:cs typeface="Courier New" panose="02070309020205020404" pitchFamily="49" charset="0"/>
              </a:rPr>
              <a:t>Each line in the email message file was in </a:t>
            </a:r>
            <a:r>
              <a:rPr lang="en-US" dirty="0" smtClean="0">
                <a:latin typeface="Courier"/>
                <a:cs typeface="Courier New" panose="02070309020205020404" pitchFamily="49" charset="0"/>
              </a:rPr>
              <a:t>string</a:t>
            </a:r>
            <a:r>
              <a:rPr lang="en-US" dirty="0" smtClean="0">
                <a:cs typeface="Courier New" panose="02070309020205020404" pitchFamily="49" charset="0"/>
              </a:rPr>
              <a:t> data type format</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375378068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8</a:t>
            </a:r>
            <a:br>
              <a:rPr lang="en-US" u="sng" dirty="0" smtClean="0"/>
            </a:br>
            <a:r>
              <a:rPr lang="en-US" dirty="0" smtClean="0"/>
              <a:t>Data Structures:</a:t>
            </a:r>
            <a:r>
              <a:rPr lang="en-US" u="sng" dirty="0" smtClean="0"/>
              <a:t/>
            </a:r>
            <a:br>
              <a:rPr lang="en-US" u="sng" dirty="0" smtClean="0"/>
            </a:br>
            <a:r>
              <a:rPr lang="en-US" dirty="0" smtClean="0"/>
              <a:t>Lists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7798079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data objects</a:t>
            </a:r>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can be lists, tuples, &amp; dictionaries…</a:t>
            </a:r>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Tree>
    <p:extLst>
      <p:ext uri="{BB962C8B-B14F-4D97-AF65-F5344CB8AC3E}">
        <p14:creationId xmlns:p14="http://schemas.microsoft.com/office/powerpoint/2010/main" val="207879300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Type these statements into the Console:</a:t>
            </a:r>
          </a:p>
          <a:p>
            <a:endParaRPr lang="en-US" dirty="0"/>
          </a:p>
          <a:p>
            <a:endParaRPr lang="en-US" dirty="0" smtClean="0"/>
          </a:p>
          <a:p>
            <a:r>
              <a:rPr lang="en-US" dirty="0" smtClean="0"/>
              <a:t>How many elements are in a list?</a:t>
            </a:r>
          </a:p>
          <a:p>
            <a:endParaRPr lang="en-US" dirty="0"/>
          </a:p>
          <a:p>
            <a:r>
              <a:rPr lang="en-US" dirty="0" smtClean="0"/>
              <a:t>You can access list values by their indices</a:t>
            </a:r>
          </a:p>
          <a:p>
            <a:pPr lvl="1"/>
            <a:r>
              <a:rPr lang="en-US" dirty="0" smtClean="0"/>
              <a:t>What do you get when you type </a:t>
            </a:r>
            <a:r>
              <a:rPr lang="en-US" dirty="0" smtClean="0">
                <a:latin typeface="Courier New" panose="02070309020205020404" pitchFamily="49" charset="0"/>
                <a:cs typeface="Courier New" panose="02070309020205020404" pitchFamily="49" charset="0"/>
              </a:rPr>
              <a:t>myList[1]</a:t>
            </a:r>
            <a:r>
              <a:rPr lang="en-US" dirty="0" smtClean="0"/>
              <a:t>?</a:t>
            </a:r>
          </a:p>
          <a:p>
            <a:pPr lvl="1"/>
            <a:r>
              <a:rPr lang="en-US" dirty="0" smtClean="0"/>
              <a:t>Did you get the value you expected?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
        <p:nvSpPr>
          <p:cNvPr id="5" name="TextBox 4"/>
          <p:cNvSpPr txBox="1"/>
          <p:nvPr/>
        </p:nvSpPr>
        <p:spPr>
          <a:xfrm>
            <a:off x="1366981" y="2133601"/>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smtClean="0">
                <a:latin typeface="Courier New" panose="02070309020205020404" pitchFamily="49" charset="0"/>
                <a:cs typeface="Courier New" panose="02070309020205020404" pitchFamily="49" charset="0"/>
              </a:rPr>
              <a:t>print type(myList)</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837715"/>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3355138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136219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 indices are 0-based</a:t>
            </a:r>
          </a:p>
          <a:p>
            <a:pPr lvl="1"/>
            <a:r>
              <a:rPr lang="en-US" dirty="0" smtClean="0"/>
              <a:t>That is, they start at zero</a:t>
            </a:r>
          </a:p>
          <a:p>
            <a:pPr lvl="1"/>
            <a:r>
              <a:rPr lang="en-US" dirty="0" smtClean="0"/>
              <a:t>A list with 10 elements has indices 0 through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Tree>
    <p:extLst>
      <p:ext uri="{BB962C8B-B14F-4D97-AF65-F5344CB8AC3E}">
        <p14:creationId xmlns:p14="http://schemas.microsoft.com/office/powerpoint/2010/main" val="249236469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list.append() </a:t>
            </a:r>
            <a:r>
              <a:rPr lang="en-US" dirty="0" smtClean="0"/>
              <a:t>inserts an element onto the end of a list</a:t>
            </a:r>
          </a:p>
          <a:p>
            <a:pPr lvl="1"/>
            <a:r>
              <a:rPr lang="en-US" dirty="0" smtClean="0"/>
              <a:t>The method accepts one argument</a:t>
            </a:r>
          </a:p>
          <a:p>
            <a:r>
              <a:rPr lang="en-US" dirty="0" smtClean="0"/>
              <a:t>Example</a:t>
            </a:r>
          </a:p>
          <a:p>
            <a:pPr lvl="1"/>
            <a:r>
              <a:rPr lang="en-US" dirty="0" smtClean="0">
                <a:latin typeface="Courier" pitchFamily="49" charset="0"/>
              </a:rPr>
              <a:t>myList.append(6)</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Tree>
    <p:extLst>
      <p:ext uri="{BB962C8B-B14F-4D97-AF65-F5344CB8AC3E}">
        <p14:creationId xmlns:p14="http://schemas.microsoft.com/office/powerpoint/2010/main" val="28745169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latin typeface="Courier"/>
              </a:rPr>
              <a:t>list.append()</a:t>
            </a:r>
            <a:r>
              <a:rPr lang="en-US" dirty="0" smtClean="0"/>
              <a:t> method and a loop to create a list of odd integers from 1 through 15.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Tree>
    <p:extLst>
      <p:ext uri="{BB962C8B-B14F-4D97-AF65-F5344CB8AC3E}">
        <p14:creationId xmlns:p14="http://schemas.microsoft.com/office/powerpoint/2010/main" val="13373927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You can use the </a:t>
            </a:r>
            <a:r>
              <a:rPr lang="en-US" dirty="0" smtClean="0">
                <a:latin typeface="Courier New" panose="02070309020205020404" pitchFamily="49" charset="0"/>
                <a:cs typeface="Courier New" panose="02070309020205020404" pitchFamily="49" charset="0"/>
              </a:rPr>
              <a:t>range() </a:t>
            </a:r>
            <a:r>
              <a:rPr lang="en-US" dirty="0" smtClean="0"/>
              <a:t>function to create a range encompassing:</a:t>
            </a:r>
          </a:p>
          <a:p>
            <a:endParaRPr lang="en-US" dirty="0"/>
          </a:p>
          <a:p>
            <a:r>
              <a:rPr lang="en-US" dirty="0" smtClean="0"/>
              <a:t>So, what?</a:t>
            </a:r>
          </a:p>
          <a:p>
            <a:r>
              <a:rPr lang="en-US" dirty="0" smtClean="0"/>
              <a:t>We can use this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
        <p:nvSpPr>
          <p:cNvPr id="5" name="TextBox 4"/>
          <p:cNvSpPr txBox="1"/>
          <p:nvPr/>
        </p:nvSpPr>
        <p:spPr>
          <a:xfrm>
            <a:off x="1297708" y="3906989"/>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print 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3586705"/>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smtClean="0"/>
              <a:t>Print out the list:</a:t>
            </a:r>
          </a:p>
          <a:p>
            <a:endParaRPr lang="en-US" dirty="0"/>
          </a:p>
          <a:p>
            <a:r>
              <a:rPr lang="en-US" dirty="0" smtClean="0"/>
              <a:t>Side comment: use </a:t>
            </a:r>
            <a:r>
              <a:rPr lang="en-US" dirty="0">
                <a:latin typeface="Courier New" panose="02070309020205020404" pitchFamily="49" charset="0"/>
                <a:cs typeface="Courier New" panose="02070309020205020404" pitchFamily="49" charset="0"/>
              </a:rPr>
              <a:t>'\n'</a:t>
            </a:r>
            <a:r>
              <a:rPr lang="en-US" dirty="0" smtClean="0"/>
              <a:t> to put a carriage return (newline) between index and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
        <p:nvSpPr>
          <p:cNvPr id="5" name="TextBox 4"/>
          <p:cNvSpPr txBox="1"/>
          <p:nvPr/>
        </p:nvSpPr>
        <p:spPr>
          <a:xfrm>
            <a:off x="1297708" y="2117548"/>
            <a:ext cx="500970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myListString = ['zero','one','two']</a:t>
            </a:r>
          </a:p>
        </p:txBody>
      </p:sp>
      <p:sp>
        <p:nvSpPr>
          <p:cNvPr id="6" name="TextBox 5"/>
          <p:cNvSpPr txBox="1"/>
          <p:nvPr/>
        </p:nvSpPr>
        <p:spPr>
          <a:xfrm>
            <a:off x="1297708" y="3232734"/>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myListString[i</a:t>
            </a:r>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1293092" y="5093882"/>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myListString[i</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83599645"/>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Lists of lists</a:t>
            </a:r>
          </a:p>
          <a:p>
            <a:endParaRPr lang="en-US" dirty="0"/>
          </a:p>
          <a:p>
            <a:r>
              <a:rPr lang="en-US" dirty="0" smtClean="0"/>
              <a:t>How do we index this?</a:t>
            </a:r>
          </a:p>
          <a:p>
            <a:r>
              <a:rPr lang="en-US" dirty="0" smtClean="0"/>
              <a:t>Do an experiment:</a:t>
            </a:r>
          </a:p>
          <a:p>
            <a:endParaRPr lang="en-US" dirty="0" smtClean="0"/>
          </a:p>
          <a:p>
            <a:endParaRPr lang="en-US" dirty="0"/>
          </a:p>
          <a:p>
            <a:r>
              <a:rPr lang="en-US" dirty="0" smtClean="0"/>
              <a:t>So, this indexes us through the elements in the ‘outer’ list</a:t>
            </a:r>
          </a:p>
          <a:p>
            <a:r>
              <a:rPr lang="en-US" dirty="0" smtClean="0"/>
              <a:t>Any guesses on how to index through the ‘inner’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
        <p:nvSpPr>
          <p:cNvPr id="5" name="TextBox 4"/>
          <p:cNvSpPr txBox="1"/>
          <p:nvPr/>
        </p:nvSpPr>
        <p:spPr>
          <a:xfrm>
            <a:off x="1297708" y="1795805"/>
            <a:ext cx="6112571"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391278"/>
            <a:ext cx="4458272"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range(len(myListInt)):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myListInt[i</a:t>
            </a:r>
            <a:r>
              <a:rPr lang="en-US" dirty="0">
                <a:latin typeface="Courier New" panose="02070309020205020404" pitchFamily="49" charset="0"/>
                <a:cs typeface="Courier New" panose="02070309020205020404" pitchFamily="49" charset="0"/>
              </a:rPr>
              <a:t>]</a:t>
            </a:r>
          </a:p>
        </p:txBody>
      </p:sp>
      <p:pic>
        <p:nvPicPr>
          <p:cNvPr id="7" name="Picture 6"/>
          <p:cNvPicPr>
            <a:picLocks noChangeAspect="1"/>
          </p:cNvPicPr>
          <p:nvPr/>
        </p:nvPicPr>
        <p:blipFill>
          <a:blip r:embed="rId2"/>
          <a:stretch>
            <a:fillRect/>
          </a:stretch>
        </p:blipFill>
        <p:spPr>
          <a:xfrm>
            <a:off x="1399117" y="4106627"/>
            <a:ext cx="1028700" cy="542925"/>
          </a:xfrm>
          <a:prstGeom prst="rect">
            <a:avLst/>
          </a:prstGeom>
        </p:spPr>
      </p:pic>
    </p:spTree>
    <p:extLst>
      <p:ext uri="{BB962C8B-B14F-4D97-AF65-F5344CB8AC3E}">
        <p14:creationId xmlns:p14="http://schemas.microsoft.com/office/powerpoint/2010/main" val="23528120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elements in outer 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 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
        <p:nvSpPr>
          <p:cNvPr id="5" name="TextBox 4"/>
          <p:cNvSpPr txBox="1"/>
          <p:nvPr/>
        </p:nvSpPr>
        <p:spPr>
          <a:xfrm>
            <a:off x="1297708" y="1990543"/>
            <a:ext cx="6112571"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print 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502004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Check this out!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r>
              <a:rPr lang="en-US" dirty="0" smtClean="0"/>
              <a:t>… or this</a:t>
            </a:r>
          </a:p>
          <a:p>
            <a:endParaRPr lang="en-US" dirty="0"/>
          </a:p>
          <a:p>
            <a:r>
              <a:rPr lang="en-US" dirty="0" smtClean="0">
                <a:latin typeface="Courier New" panose="02070309020205020404" pitchFamily="49" charset="0"/>
                <a:cs typeface="Courier New" panose="02070309020205020404" pitchFamily="49" charset="0"/>
              </a:rPr>
              <a:t>in</a:t>
            </a:r>
            <a:r>
              <a:rPr lang="en-US" dirty="0" smtClean="0"/>
              <a:t> automatically chooses index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
        <p:nvSpPr>
          <p:cNvPr id="5" name="TextBox 4"/>
          <p:cNvSpPr txBox="1"/>
          <p:nvPr/>
        </p:nvSpPr>
        <p:spPr>
          <a:xfrm>
            <a:off x="1297708" y="1683447"/>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myListInt [</a:t>
            </a:r>
            <a:r>
              <a:rPr lang="en-US" dirty="0" smtClean="0">
                <a:latin typeface="Courier New" panose="02070309020205020404" pitchFamily="49" charset="0"/>
                <a:cs typeface="Courier New" panose="02070309020205020404" pitchFamily="49" charset="0"/>
              </a:rPr>
              <a: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422399" y="5039211"/>
            <a:ext cx="6112571"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row</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1002840"/>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447722016"/>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 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5982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sequence, including graphs</a:t>
            </a:r>
          </a:p>
          <a:p>
            <a:pPr lvl="1">
              <a:spcBef>
                <a:spcPts val="0"/>
              </a:spcBef>
            </a:pPr>
            <a:r>
              <a:rPr lang="en-US" dirty="0" smtClean="0"/>
              <a:t>Not good for running a large program</a:t>
            </a:r>
          </a:p>
          <a:p>
            <a:pPr>
              <a:spcBef>
                <a:spcPts val="0"/>
              </a:spcBef>
            </a:pPr>
            <a:r>
              <a:rPr lang="en-US" dirty="0" smtClean="0"/>
              <a:t>Start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command window opens momentarily first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Variable Names</a:t>
            </a:r>
            <a:endParaRPr lang="en-US" dirty="0"/>
          </a:p>
        </p:txBody>
      </p:sp>
      <p:sp>
        <p:nvSpPr>
          <p:cNvPr id="3" name="Content Placeholder 2"/>
          <p:cNvSpPr>
            <a:spLocks noGrp="1"/>
          </p:cNvSpPr>
          <p:nvPr>
            <p:ph idx="1"/>
          </p:nvPr>
        </p:nvSpPr>
        <p:spPr/>
        <p:txBody>
          <a:bodyPr/>
          <a:lstStyle/>
          <a:p>
            <a:r>
              <a:rPr lang="en-US" dirty="0" smtClean="0"/>
              <a:t>Another consideration in choosing variable names is striving to create loops that are understandable in English</a:t>
            </a:r>
          </a:p>
          <a:p>
            <a:pPr lvl="1"/>
            <a:r>
              <a:rPr lang="en-US" dirty="0" smtClean="0"/>
              <a:t>That is, mnemonic, descriptive names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Tree>
    <p:extLst>
      <p:ext uri="{BB962C8B-B14F-4D97-AF65-F5344CB8AC3E}">
        <p14:creationId xmlns:p14="http://schemas.microsoft.com/office/powerpoint/2010/main" val="5256470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i="1" dirty="0" smtClean="0"/>
              <a:t>A</a:t>
            </a:r>
            <a:r>
              <a:rPr lang="en-US" dirty="0" smtClean="0"/>
              <a:t>[0,1] = </a:t>
            </a:r>
            <a:r>
              <a:rPr lang="en-US" i="1" dirty="0" smtClean="0"/>
              <a:t>b</a:t>
            </a:r>
          </a:p>
          <a:p>
            <a:r>
              <a:rPr lang="en-US" dirty="0" smtClean="0"/>
              <a:t>For each </a:t>
            </a:r>
            <a:r>
              <a:rPr lang="en-US" i="1" dirty="0" smtClean="0"/>
              <a:t>i</a:t>
            </a:r>
            <a:r>
              <a:rPr lang="en-US" dirty="0" smtClean="0"/>
              <a:t>,</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
        <p:nvSpPr>
          <p:cNvPr id="5" name="TextBox 4"/>
          <p:cNvSpPr txBox="1"/>
          <p:nvPr/>
        </p:nvSpPr>
        <p:spPr>
          <a:xfrm>
            <a:off x="1704344" y="4213900"/>
            <a:ext cx="4320413"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a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r>
              <a:rPr lang="en-US" dirty="0">
                <a:latin typeface="Courier New" panose="02070309020205020404" pitchFamily="49" charset="0"/>
                <a:cs typeface="Courier New" panose="02070309020205020404" pitchFamily="49" charset="0"/>
              </a:rPr>
              <a:t>b = [[0,0,0],[0,0,0],[0,0,0]]</a:t>
            </a:r>
          </a:p>
          <a:p>
            <a:r>
              <a:rPr lang="en-US" dirty="0" smtClean="0">
                <a:latin typeface="Courier New" panose="02070309020205020404" pitchFamily="49" charset="0"/>
                <a:cs typeface="Courier New" panose="02070309020205020404" pitchFamily="49" charset="0"/>
              </a:rPr>
              <a:t>for i in range(len(a)):</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range(len(a[i])):</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b[j][i]=a[i][j]</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a:t>
            </a:r>
          </a:p>
          <a:p>
            <a:r>
              <a:rPr lang="en-US" dirty="0" smtClean="0">
                <a:latin typeface="Courier New" panose="02070309020205020404" pitchFamily="49" charset="0"/>
                <a:cs typeface="Courier New" panose="02070309020205020404" pitchFamily="49" charset="0"/>
              </a:rPr>
              <a:t>print b</a:t>
            </a:r>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297260720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Mutable means you can change a value</a:t>
            </a:r>
          </a:p>
          <a:p>
            <a:r>
              <a:rPr lang="en-US" dirty="0" smtClean="0"/>
              <a:t>Lists are mutable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
        <p:nvSpPr>
          <p:cNvPr id="5" name="TextBox 4"/>
          <p:cNvSpPr txBox="1"/>
          <p:nvPr/>
        </p:nvSpPr>
        <p:spPr>
          <a:xfrm>
            <a:off x="1334653" y="2526254"/>
            <a:ext cx="5009705" cy="369331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myList[1][2] = 99</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387137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04467"/>
            <a:ext cx="7772400" cy="4678363"/>
          </a:xfrm>
        </p:spPr>
        <p:txBody>
          <a:bodyPr/>
          <a:lstStyle/>
          <a:p>
            <a:r>
              <a:rPr lang="en-US" dirty="0" smtClean="0"/>
              <a:t>Lists are mutable: another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Print code automatically adjusts to number of elements in the sub-lists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
        <p:nvSpPr>
          <p:cNvPr id="5" name="TextBox 4"/>
          <p:cNvSpPr txBox="1"/>
          <p:nvPr/>
        </p:nvSpPr>
        <p:spPr>
          <a:xfrm>
            <a:off x="1334653" y="1512599"/>
            <a:ext cx="5698996"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smtClean="0">
                <a:latin typeface="Courier New" panose="02070309020205020404" pitchFamily="49" charset="0"/>
                <a:cs typeface="Courier New" panose="02070309020205020404" pitchFamily="49" charset="0"/>
              </a:rPr>
              <a:t>        print 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space between results</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 = ['zero',</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'one</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for element in row</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 '\n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512070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this file:</a:t>
            </a:r>
          </a:p>
          <a:p>
            <a:pPr lvl="1"/>
            <a:r>
              <a:rPr lang="en-US" sz="2000" dirty="0" smtClean="0">
                <a:latin typeface="Courier New" panose="02070309020205020404" pitchFamily="49" charset="0"/>
                <a:cs typeface="Courier New" panose="02070309020205020404" pitchFamily="49" charset="0"/>
              </a:rPr>
              <a:t>your_root\PythonBootCamp\data\list.txt</a:t>
            </a:r>
          </a:p>
          <a:p>
            <a:pPr lvl="1"/>
            <a:r>
              <a:rPr lang="en-US" dirty="0" smtClean="0"/>
              <a:t>It is comma delimited</a:t>
            </a:r>
          </a:p>
          <a:p>
            <a:r>
              <a:rPr lang="en-US" dirty="0"/>
              <a:t>Write code </a:t>
            </a:r>
            <a:r>
              <a:rPr lang="en-US" dirty="0" smtClean="0"/>
              <a:t>to transform each row into a list that is appended to an outer list</a:t>
            </a:r>
          </a:p>
          <a:p>
            <a:pPr lvl="1"/>
            <a:r>
              <a:rPr lang="en-US" dirty="0" smtClean="0"/>
              <a:t>i.e., create a 2-dimensional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Tree>
    <p:extLst>
      <p:ext uri="{BB962C8B-B14F-4D97-AF65-F5344CB8AC3E}">
        <p14:creationId xmlns:p14="http://schemas.microsoft.com/office/powerpoint/2010/main" val="403341416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7928096" cy="4678363"/>
          </a:xfrm>
        </p:spPr>
        <p:txBody>
          <a:bodyPr/>
          <a:lstStyle/>
          <a:p>
            <a:r>
              <a:rPr lang="en-US" dirty="0" smtClean="0"/>
              <a:t>Slices </a:t>
            </a:r>
          </a:p>
          <a:p>
            <a:pPr lvl="1"/>
            <a:r>
              <a:rPr lang="en-US" dirty="0" smtClean="0">
                <a:latin typeface="Courier New" panose="02070309020205020404" pitchFamily="49" charset="0"/>
                <a:cs typeface="Courier New" panose="02070309020205020404" pitchFamily="49" charset="0"/>
              </a:rPr>
              <a:t>test_list[1:]</a:t>
            </a:r>
          </a:p>
          <a:p>
            <a:pPr lvl="2"/>
            <a:r>
              <a:rPr lang="en-US" dirty="0" smtClean="0"/>
              <a:t>Get elements 1 through the end of the list</a:t>
            </a:r>
          </a:p>
          <a:p>
            <a:pPr lvl="1"/>
            <a:r>
              <a:rPr lang="en-US" dirty="0" smtClean="0">
                <a:latin typeface="Courier New" panose="02070309020205020404" pitchFamily="49" charset="0"/>
                <a:cs typeface="Courier New" panose="02070309020205020404" pitchFamily="49" charset="0"/>
              </a:rPr>
              <a:t>test_list[1:3]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1 through </a:t>
            </a:r>
            <a:r>
              <a:rPr lang="en-US" dirty="0" smtClean="0"/>
              <a:t>2</a:t>
            </a:r>
            <a:endParaRPr lang="en-US" dirty="0"/>
          </a:p>
          <a:p>
            <a:pPr lvl="1"/>
            <a:r>
              <a:rPr lang="en-US" dirty="0" smtClean="0">
                <a:latin typeface="Courier New" panose="02070309020205020404" pitchFamily="49" charset="0"/>
                <a:cs typeface="Courier New" panose="02070309020205020404" pitchFamily="49" charset="0"/>
              </a:rPr>
              <a:t>test_list[:3]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a:t>
            </a:r>
            <a:r>
              <a:rPr lang="en-US" dirty="0" smtClean="0"/>
              <a:t>from the beginning of the list element 2</a:t>
            </a:r>
            <a:endParaRPr lang="en-US" dirty="0"/>
          </a:p>
          <a:p>
            <a:pPr lvl="1"/>
            <a:r>
              <a:rPr lang="en-US" dirty="0" smtClean="0">
                <a:latin typeface="Courier New" panose="02070309020205020404" pitchFamily="49" charset="0"/>
                <a:cs typeface="Courier New" panose="02070309020205020404" pitchFamily="49" charset="0"/>
              </a:rPr>
              <a:t>test_list[2]</a:t>
            </a:r>
          </a:p>
          <a:p>
            <a:pPr lvl="2"/>
            <a:r>
              <a:rPr lang="en-US" dirty="0" smtClean="0"/>
              <a:t>Get element 2</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
        <p:nvSpPr>
          <p:cNvPr id="5" name="TextBox 4"/>
          <p:cNvSpPr txBox="1"/>
          <p:nvPr/>
        </p:nvSpPr>
        <p:spPr>
          <a:xfrm>
            <a:off x="3072968" y="1438182"/>
            <a:ext cx="576952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test_list = [1,3,5,7,9,11]</a:t>
            </a:r>
          </a:p>
        </p:txBody>
      </p:sp>
    </p:spTree>
    <p:extLst>
      <p:ext uri="{BB962C8B-B14F-4D97-AF65-F5344CB8AC3E}">
        <p14:creationId xmlns:p14="http://schemas.microsoft.com/office/powerpoint/2010/main" val="1010528680"/>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1517129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Tree>
    <p:extLst>
      <p:ext uri="{BB962C8B-B14F-4D97-AF65-F5344CB8AC3E}">
        <p14:creationId xmlns:p14="http://schemas.microsoft.com/office/powerpoint/2010/main" val="3732801400"/>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Sometimes initializing lists of a certain size is useful….</a:t>
            </a:r>
          </a:p>
          <a:p>
            <a:r>
              <a:rPr lang="en-US" dirty="0" smtClean="0"/>
              <a:t>Create list of elements with constant values</a:t>
            </a:r>
          </a:p>
          <a:p>
            <a:endParaRPr lang="en-US" dirty="0"/>
          </a:p>
          <a:p>
            <a:endParaRPr lang="en-US" dirty="0" smtClean="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used with lists means create a multiplicity of items rather than multiplication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
        <p:nvSpPr>
          <p:cNvPr id="5" name="TextBox 4"/>
          <p:cNvSpPr txBox="1"/>
          <p:nvPr/>
        </p:nvSpPr>
        <p:spPr>
          <a:xfrm>
            <a:off x="1625695" y="3465722"/>
            <a:ext cx="4051109"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test_list2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56578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it does not return an value</a:t>
            </a:r>
          </a:p>
          <a:p>
            <a:pPr lvl="1">
              <a:spcBef>
                <a:spcPts val="0"/>
              </a:spcBef>
            </a:pP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latin typeface="Courier New" panose="02070309020205020404" pitchFamily="49" charset="0"/>
                <a:cs typeface="Courier New" panose="02070309020205020404" pitchFamily="49" charset="0"/>
              </a:rPr>
              <a:t>.pop(</a:t>
            </a:r>
            <a:r>
              <a:rPr lang="en-US" i="1" dirty="0" smtClean="0">
                <a:latin typeface="Courier New" panose="02070309020205020404" pitchFamily="49" charset="0"/>
                <a:cs typeface="Courier New" panose="02070309020205020404" pitchFamily="49" charset="0"/>
              </a:rPr>
              <a:t>index</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Returns the first element in a list and deletes it from the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
        <p:nvSpPr>
          <p:cNvPr id="5" name="TextBox 4"/>
          <p:cNvSpPr txBox="1"/>
          <p:nvPr/>
        </p:nvSpPr>
        <p:spPr>
          <a:xfrm>
            <a:off x="1626840" y="4041952"/>
            <a:ext cx="3871573" cy="2308324"/>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t </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[11,9,7,5,3,1]</a:t>
            </a:r>
          </a:p>
          <a:p>
            <a:r>
              <a:rPr lang="en-US" sz="2400" dirty="0" smtClean="0">
                <a:latin typeface="Courier New" panose="02070309020205020404" pitchFamily="49" charset="0"/>
                <a:cs typeface="Courier New" panose="02070309020205020404" pitchFamily="49" charset="0"/>
              </a:rPr>
              <a:t>t.sort()</a:t>
            </a:r>
          </a:p>
          <a:p>
            <a:r>
              <a:rPr lang="en-US" sz="2400" dirty="0" smtClean="0">
                <a:latin typeface="Courier New" panose="02070309020205020404" pitchFamily="49" charset="0"/>
                <a:cs typeface="Courier New" panose="02070309020205020404" pitchFamily="49" charset="0"/>
              </a:rPr>
              <a:t>print t</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t.sort(reverse=True)</a:t>
            </a:r>
          </a:p>
          <a:p>
            <a:r>
              <a:rPr lang="en-US" sz="2400" dirty="0" smtClean="0">
                <a:latin typeface="Courier New" panose="02070309020205020404" pitchFamily="49" charset="0"/>
                <a:cs typeface="Courier New" panose="02070309020205020404" pitchFamily="49" charset="0"/>
              </a:rPr>
              <a:t>print 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5446064" y="4046574"/>
            <a:ext cx="2396810" cy="2677656"/>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s = t.pop(2)</a:t>
            </a:r>
          </a:p>
          <a:p>
            <a:r>
              <a:rPr lang="en-US" sz="2400" dirty="0" smtClean="0">
                <a:latin typeface="Courier New" panose="02070309020205020404" pitchFamily="49" charset="0"/>
                <a:cs typeface="Courier New" panose="02070309020205020404" pitchFamily="49" charset="0"/>
              </a:rPr>
              <a:t>print s</a:t>
            </a:r>
          </a:p>
          <a:p>
            <a:r>
              <a:rPr lang="en-US" sz="2400" dirty="0">
                <a:latin typeface="Courier New" panose="02070309020205020404" pitchFamily="49" charset="0"/>
                <a:cs typeface="Courier New" panose="02070309020205020404" pitchFamily="49" charset="0"/>
              </a:rPr>
              <a:t>t.pop(2)</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t.remove(0)</a:t>
            </a:r>
          </a:p>
          <a:p>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737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70295"/>
            <a:ext cx="7772400" cy="4678363"/>
          </a:xfrm>
        </p:spPr>
        <p:txBody>
          <a:bodyPr/>
          <a:lstStyle/>
          <a:p>
            <a:r>
              <a:rPr lang="en-US" dirty="0" smtClean="0"/>
              <a:t>Windows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grpSp>
        <p:nvGrpSpPr>
          <p:cNvPr id="7" name="Group 6"/>
          <p:cNvGrpSpPr/>
          <p:nvPr/>
        </p:nvGrpSpPr>
        <p:grpSpPr>
          <a:xfrm>
            <a:off x="2636238" y="1904678"/>
            <a:ext cx="3093442" cy="4576975"/>
            <a:chOff x="2636238" y="1904678"/>
            <a:chExt cx="3093442" cy="4576975"/>
          </a:xfrm>
        </p:grpSpPr>
        <p:pic>
          <p:nvPicPr>
            <p:cNvPr id="5" name="Picture 4"/>
            <p:cNvPicPr>
              <a:picLocks noChangeAspect="1"/>
            </p:cNvPicPr>
            <p:nvPr/>
          </p:nvPicPr>
          <p:blipFill rotWithShape="1">
            <a:blip r:embed="rId2"/>
            <a:srcRect t="10550" r="82997"/>
            <a:stretch/>
          </p:blipFill>
          <p:spPr>
            <a:xfrm>
              <a:off x="2636238" y="1904678"/>
              <a:ext cx="3093442" cy="4576975"/>
            </a:xfrm>
            <a:prstGeom prst="rect">
              <a:avLst/>
            </a:prstGeom>
          </p:spPr>
        </p:pic>
        <p:sp>
          <p:nvSpPr>
            <p:cNvPr id="6" name="Rectangle 5"/>
            <p:cNvSpPr/>
            <p:nvPr/>
          </p:nvSpPr>
          <p:spPr>
            <a:xfrm>
              <a:off x="2636238" y="4655890"/>
              <a:ext cx="1205920"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9371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98369"/>
            <a:ext cx="777240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.remove(</a:t>
            </a:r>
            <a:r>
              <a:rPr lang="en-US" i="1" dirty="0" smtClean="0">
                <a:latin typeface="Courier New" panose="02070309020205020404" pitchFamily="49" charset="0"/>
                <a:cs typeface="Courier New" panose="02070309020205020404" pitchFamily="49" charset="0"/>
              </a:rPr>
              <a:t>value_to_remove</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.extend(</a:t>
            </a:r>
            <a:r>
              <a:rPr lang="en-US" i="1" dirty="0" smtClean="0">
                <a:latin typeface="Courier New" panose="02070309020205020404" pitchFamily="49" charset="0"/>
                <a:cs typeface="Courier New" panose="02070309020205020404" pitchFamily="49" charset="0"/>
              </a:rPr>
              <a:t>list_var</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Appends one list onto another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
        <p:nvSpPr>
          <p:cNvPr id="5" name="TextBox 4"/>
          <p:cNvSpPr txBox="1"/>
          <p:nvPr/>
        </p:nvSpPr>
        <p:spPr>
          <a:xfrm>
            <a:off x="1512068" y="3940245"/>
            <a:ext cx="4051109"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w = [-1,-3,-5,-7]</a:t>
            </a:r>
          </a:p>
          <a:p>
            <a:r>
              <a:rPr lang="en-US" sz="2800" dirty="0" smtClean="0">
                <a:latin typeface="Courier New" panose="02070309020205020404" pitchFamily="49" charset="0"/>
                <a:cs typeface="Courier New" panose="02070309020205020404" pitchFamily="49" charset="0"/>
              </a:rPr>
              <a:t>t.extend(w)</a:t>
            </a:r>
          </a:p>
          <a:p>
            <a:r>
              <a:rPr lang="en-US" sz="2800" dirty="0" smtClean="0">
                <a:latin typeface="Courier New" panose="02070309020205020404" pitchFamily="49" charset="0"/>
                <a:cs typeface="Courier New" panose="02070309020205020404" pitchFamily="49" charset="0"/>
              </a:rPr>
              <a:t>print t</a:t>
            </a:r>
          </a:p>
          <a:p>
            <a:r>
              <a:rPr lang="en-US" sz="2800" dirty="0" smtClean="0">
                <a:latin typeface="Courier New" panose="02070309020205020404" pitchFamily="49" charset="0"/>
                <a:cs typeface="Courier New" panose="02070309020205020404" pitchFamily="49" charset="0"/>
              </a:rPr>
              <a:t>print w</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79801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use the built-in Python function </a:t>
            </a:r>
            <a:r>
              <a:rPr lang="en-US" dirty="0" smtClean="0">
                <a:latin typeface="Courier"/>
              </a:rPr>
              <a:t>sorted() </a:t>
            </a:r>
            <a:r>
              <a:rPr lang="en-US" dirty="0" smtClean="0"/>
              <a:t>to sort</a:t>
            </a:r>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Tree>
    <p:extLst>
      <p:ext uri="{BB962C8B-B14F-4D97-AF65-F5344CB8AC3E}">
        <p14:creationId xmlns:p14="http://schemas.microsoft.com/office/powerpoint/2010/main" val="335484071"/>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a:t>d</a:t>
            </a:r>
            <a:r>
              <a:rPr lang="en-US" dirty="0" smtClean="0"/>
              <a:t>el t </a:t>
            </a:r>
          </a:p>
          <a:p>
            <a:pPr lvl="1"/>
            <a:r>
              <a:rPr lang="en-US" dirty="0"/>
              <a:t>d</a:t>
            </a:r>
            <a:r>
              <a:rPr lang="en-US" dirty="0" smtClean="0"/>
              <a:t>el t[2]</a:t>
            </a:r>
          </a:p>
          <a:p>
            <a:pPr lvl="1"/>
            <a:r>
              <a:rPr lang="en-US" dirty="0"/>
              <a:t>d</a:t>
            </a:r>
            <a:r>
              <a:rPr lang="en-US" dirty="0" smtClean="0"/>
              <a:t>el t[1:3]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
        <p:nvSpPr>
          <p:cNvPr id="5" name="TextBox 4"/>
          <p:cNvSpPr txBox="1"/>
          <p:nvPr/>
        </p:nvSpPr>
        <p:spPr>
          <a:xfrm>
            <a:off x="4635695" y="2135575"/>
            <a:ext cx="4051109" cy="3970318"/>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a:latin typeface="Courier New" panose="02070309020205020404" pitchFamily="49" charset="0"/>
                <a:cs typeface="Courier New" panose="02070309020205020404" pitchFamily="49" charset="0"/>
              </a:rPr>
              <a:t>d</a:t>
            </a:r>
            <a:r>
              <a:rPr lang="en-US" sz="2800" dirty="0" smtClean="0">
                <a:latin typeface="Courier New" panose="02070309020205020404" pitchFamily="49" charset="0"/>
                <a:cs typeface="Courier New" panose="02070309020205020404" pitchFamily="49" charset="0"/>
              </a:rPr>
              <a:t>el t[4]</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t[1:3]</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a:t>
            </a:r>
          </a:p>
          <a:p>
            <a:r>
              <a:rPr lang="en-US" sz="2800" dirty="0" smtClean="0">
                <a:latin typeface="Courier New" panose="02070309020205020404" pitchFamily="49" charset="0"/>
                <a:cs typeface="Courier New" panose="02070309020205020404" pitchFamily="49" charset="0"/>
              </a:rPr>
              <a:t>print 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20941"/>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Built-in functions used on </a:t>
            </a:r>
            <a:r>
              <a:rPr lang="en-US" dirty="0"/>
              <a:t>lists similar to </a:t>
            </a:r>
            <a:r>
              <a:rPr lang="en-US" dirty="0">
                <a:latin typeface="Courier New" panose="02070309020205020404" pitchFamily="49" charset="0"/>
                <a:cs typeface="Courier New" panose="02070309020205020404" pitchFamily="49" charset="0"/>
              </a:rPr>
              <a:t>len() </a:t>
            </a:r>
            <a:r>
              <a:rPr lang="en-US" dirty="0"/>
              <a:t>function </a:t>
            </a:r>
            <a:endParaRPr lang="en-US" dirty="0" smtClean="0"/>
          </a:p>
          <a:p>
            <a:pPr lvl="1"/>
            <a:r>
              <a:rPr lang="en-US" dirty="0" smtClean="0">
                <a:latin typeface="Courier New" panose="02070309020205020404" pitchFamily="49" charset="0"/>
                <a:cs typeface="Courier New" panose="02070309020205020404" pitchFamily="49" charset="0"/>
              </a:rPr>
              <a:t>min()</a:t>
            </a:r>
          </a:p>
          <a:p>
            <a:pPr lvl="1"/>
            <a:r>
              <a:rPr lang="en-US" dirty="0" smtClean="0">
                <a:latin typeface="Courier New" panose="02070309020205020404" pitchFamily="49" charset="0"/>
                <a:cs typeface="Courier New" panose="02070309020205020404" pitchFamily="49" charset="0"/>
              </a:rPr>
              <a:t>max()</a:t>
            </a:r>
          </a:p>
          <a:p>
            <a:pPr lvl="1"/>
            <a:r>
              <a:rPr lang="en-US" dirty="0" smtClean="0">
                <a:latin typeface="Courier New" panose="02070309020205020404" pitchFamily="49" charset="0"/>
                <a:cs typeface="Courier New" panose="02070309020205020404" pitchFamily="49" charset="0"/>
              </a:rPr>
              <a:t>sum()</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sp>
        <p:nvSpPr>
          <p:cNvPr id="5" name="TextBox 4"/>
          <p:cNvSpPr txBox="1"/>
          <p:nvPr/>
        </p:nvSpPr>
        <p:spPr>
          <a:xfrm>
            <a:off x="1273659" y="4509311"/>
            <a:ext cx="405110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print min(t)</a:t>
            </a:r>
          </a:p>
          <a:p>
            <a:r>
              <a:rPr lang="en-US" sz="2800" dirty="0" smtClean="0">
                <a:latin typeface="Courier New" panose="02070309020205020404" pitchFamily="49" charset="0"/>
                <a:cs typeface="Courier New" panose="02070309020205020404" pitchFamily="49" charset="0"/>
              </a:rPr>
              <a:t>print max(t)</a:t>
            </a:r>
          </a:p>
          <a:p>
            <a:r>
              <a:rPr lang="en-US" sz="2800" dirty="0" smtClean="0">
                <a:latin typeface="Courier New" panose="02070309020205020404" pitchFamily="49" charset="0"/>
                <a:cs typeface="Courier New" panose="02070309020205020404" pitchFamily="49" charset="0"/>
              </a:rPr>
              <a:t>print sum(t)</a:t>
            </a:r>
          </a:p>
        </p:txBody>
      </p:sp>
    </p:spTree>
    <p:extLst>
      <p:ext uri="{BB962C8B-B14F-4D97-AF65-F5344CB8AC3E}">
        <p14:creationId xmlns:p14="http://schemas.microsoft.com/office/powerpoint/2010/main" val="2618556455"/>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spTree>
    <p:extLst>
      <p:ext uri="{BB962C8B-B14F-4D97-AF65-F5344CB8AC3E}">
        <p14:creationId xmlns:p14="http://schemas.microsoft.com/office/powerpoint/2010/main" val="339074775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script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175</a:t>
            </a:fld>
            <a:endParaRPr lang="en-US" dirty="0"/>
          </a:p>
        </p:txBody>
      </p:sp>
    </p:spTree>
    <p:extLst>
      <p:ext uri="{BB962C8B-B14F-4D97-AF65-F5344CB8AC3E}">
        <p14:creationId xmlns:p14="http://schemas.microsoft.com/office/powerpoint/2010/main" val="347341197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217651"/>
            <a:ext cx="7772400" cy="2379563"/>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sp>
        <p:nvSpPr>
          <p:cNvPr id="5" name="TextBox 4"/>
          <p:cNvSpPr txBox="1"/>
          <p:nvPr/>
        </p:nvSpPr>
        <p:spPr>
          <a:xfrm>
            <a:off x="1260629" y="1328738"/>
            <a:ext cx="2125903"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1287656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423954"/>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
        <p:nvSpPr>
          <p:cNvPr id="5" name="TextBox 4"/>
          <p:cNvSpPr txBox="1"/>
          <p:nvPr/>
        </p:nvSpPr>
        <p:spPr>
          <a:xfrm>
            <a:off x="1260629" y="1252308"/>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92343207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17678887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034602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84887"/>
              <a:ext cx="278431"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Let’s go through the examples in </a:t>
            </a:r>
            <a:r>
              <a:rPr lang="en-US" dirty="0" smtClean="0">
                <a:latin typeface="Courier"/>
              </a:rPr>
              <a:t>8-1.py</a:t>
            </a:r>
          </a:p>
          <a:p>
            <a:r>
              <a:rPr lang="en-US" dirty="0" smtClean="0"/>
              <a:t>The difference is</a:t>
            </a:r>
          </a:p>
          <a:p>
            <a:pPr lvl="1"/>
            <a:r>
              <a:rPr lang="en-US" dirty="0"/>
              <a:t>K</a:t>
            </a:r>
            <a:r>
              <a:rPr lang="en-US" dirty="0" smtClean="0"/>
              <a:t>nowing which statements operate directly on the lists and which create new lists</a:t>
            </a:r>
          </a:p>
          <a:p>
            <a:pPr lvl="1"/>
            <a:r>
              <a:rPr lang="en-US" dirty="0" smtClean="0"/>
              <a:t>Knowing when a value is passed to a function versus a reference (pointer)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spTree>
    <p:extLst>
      <p:ext uri="{BB962C8B-B14F-4D97-AF65-F5344CB8AC3E}">
        <p14:creationId xmlns:p14="http://schemas.microsoft.com/office/powerpoint/2010/main" val="173997354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pic>
        <p:nvPicPr>
          <p:cNvPr id="5" name="Content Placeholder 4"/>
          <p:cNvPicPr>
            <a:picLocks noGrp="1" noChangeAspect="1"/>
          </p:cNvPicPr>
          <p:nvPr>
            <p:ph idx="1"/>
          </p:nvPr>
        </p:nvPicPr>
        <p:blipFill rotWithShape="1">
          <a:blip r:embed="rId2"/>
          <a:srcRect r="13504" b="54413"/>
          <a:stretch/>
        </p:blipFill>
        <p:spPr>
          <a:xfrm>
            <a:off x="901697" y="1219200"/>
            <a:ext cx="3411512" cy="4111925"/>
          </a:xfrm>
          <a:prstGeom prst="rect">
            <a:avLst/>
          </a:prstGeo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pic>
        <p:nvPicPr>
          <p:cNvPr id="6" name="Content Placeholder 4"/>
          <p:cNvPicPr>
            <a:picLocks noChangeAspect="1"/>
          </p:cNvPicPr>
          <p:nvPr/>
        </p:nvPicPr>
        <p:blipFill rotWithShape="1">
          <a:blip r:embed="rId2"/>
          <a:srcRect t="45549"/>
          <a:stretch/>
        </p:blipFill>
        <p:spPr bwMode="auto">
          <a:xfrm>
            <a:off x="4841079" y="1219200"/>
            <a:ext cx="3856723" cy="480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58725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function the deletes the last element of a list which is passed to 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1045085465"/>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8-2.py</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pic>
        <p:nvPicPr>
          <p:cNvPr id="5" name="Picture 4"/>
          <p:cNvPicPr>
            <a:picLocks noChangeAspect="1"/>
          </p:cNvPicPr>
          <p:nvPr/>
        </p:nvPicPr>
        <p:blipFill>
          <a:blip r:embed="rId2"/>
          <a:stretch>
            <a:fillRect/>
          </a:stretch>
        </p:blipFill>
        <p:spPr>
          <a:xfrm>
            <a:off x="1943372" y="2030617"/>
            <a:ext cx="5048250" cy="2247900"/>
          </a:xfrm>
          <a:prstGeom prst="rect">
            <a:avLst/>
          </a:prstGeom>
        </p:spPr>
      </p:pic>
      <p:pic>
        <p:nvPicPr>
          <p:cNvPr id="6" name="Picture 5"/>
          <p:cNvPicPr>
            <a:picLocks noChangeAspect="1"/>
          </p:cNvPicPr>
          <p:nvPr/>
        </p:nvPicPr>
        <p:blipFill>
          <a:blip r:embed="rId3"/>
          <a:stretch>
            <a:fillRect/>
          </a:stretch>
        </p:blipFill>
        <p:spPr>
          <a:xfrm>
            <a:off x="1401808" y="5442870"/>
            <a:ext cx="3257550" cy="762000"/>
          </a:xfrm>
          <a:prstGeom prst="rect">
            <a:avLst/>
          </a:prstGeom>
        </p:spPr>
      </p:pic>
      <p:pic>
        <p:nvPicPr>
          <p:cNvPr id="7" name="Picture 6"/>
          <p:cNvPicPr>
            <a:picLocks noChangeAspect="1"/>
          </p:cNvPicPr>
          <p:nvPr/>
        </p:nvPicPr>
        <p:blipFill>
          <a:blip r:embed="rId4"/>
          <a:stretch>
            <a:fillRect/>
          </a:stretch>
        </p:blipFill>
        <p:spPr>
          <a:xfrm>
            <a:off x="4891904" y="5442870"/>
            <a:ext cx="3562350" cy="752475"/>
          </a:xfrm>
          <a:prstGeom prst="rect">
            <a:avLst/>
          </a:prstGeom>
        </p:spPr>
      </p:pic>
    </p:spTree>
    <p:extLst>
      <p:ext uri="{BB962C8B-B14F-4D97-AF65-F5344CB8AC3E}">
        <p14:creationId xmlns:p14="http://schemas.microsoft.com/office/powerpoint/2010/main" val="137780691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8"/>
            <a:ext cx="7772400" cy="4678363"/>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184</a:t>
            </a:fld>
            <a:endParaRPr lang="en-US" dirty="0"/>
          </a:p>
        </p:txBody>
      </p:sp>
      <p:sp>
        <p:nvSpPr>
          <p:cNvPr id="6" name="TextBox 5"/>
          <p:cNvSpPr txBox="1"/>
          <p:nvPr/>
        </p:nvSpPr>
        <p:spPr>
          <a:xfrm>
            <a:off x="1126065" y="1570257"/>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grpSp>
        <p:nvGrpSpPr>
          <p:cNvPr id="12" name="Group 11"/>
          <p:cNvGrpSpPr/>
          <p:nvPr/>
        </p:nvGrpSpPr>
        <p:grpSpPr>
          <a:xfrm>
            <a:off x="1690711" y="2927522"/>
            <a:ext cx="6472790" cy="1367247"/>
            <a:chOff x="1556521" y="4511039"/>
            <a:chExt cx="6472790" cy="1367247"/>
          </a:xfrm>
        </p:grpSpPr>
        <p:pic>
          <p:nvPicPr>
            <p:cNvPr id="5" name="Picture 4"/>
            <p:cNvPicPr>
              <a:picLocks noChangeAspect="1"/>
            </p:cNvPicPr>
            <p:nvPr/>
          </p:nvPicPr>
          <p:blipFill>
            <a:blip r:embed="rId2"/>
            <a:stretch>
              <a:fillRect/>
            </a:stretch>
          </p:blipFill>
          <p:spPr>
            <a:xfrm>
              <a:off x="1556521" y="4511039"/>
              <a:ext cx="6472790" cy="1367247"/>
            </a:xfrm>
            <a:prstGeom prst="rect">
              <a:avLst/>
            </a:prstGeom>
          </p:spPr>
        </p:pic>
        <p:sp>
          <p:nvSpPr>
            <p:cNvPr id="7" name="Rectangle 6"/>
            <p:cNvSpPr/>
            <p:nvPr/>
          </p:nvSpPr>
          <p:spPr>
            <a:xfrm>
              <a:off x="4643021" y="468741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304377" y="468741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759085" y="468741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5724567" y="1575433"/>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3026585" y="2493587"/>
            <a:ext cx="2034712" cy="610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9" idx="0"/>
          </p:cNvCxnSpPr>
          <p:nvPr/>
        </p:nvCxnSpPr>
        <p:spPr>
          <a:xfrm>
            <a:off x="7124951" y="2221764"/>
            <a:ext cx="843784" cy="882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94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41056806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Can use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pic>
        <p:nvPicPr>
          <p:cNvPr id="5" name="Picture 4"/>
          <p:cNvPicPr>
            <a:picLocks noChangeAspect="1"/>
          </p:cNvPicPr>
          <p:nvPr/>
        </p:nvPicPr>
        <p:blipFill>
          <a:blip r:embed="rId2"/>
          <a:stretch>
            <a:fillRect/>
          </a:stretch>
        </p:blipFill>
        <p:spPr>
          <a:xfrm>
            <a:off x="1804986" y="2827745"/>
            <a:ext cx="6089981" cy="2583154"/>
          </a:xfrm>
          <a:prstGeom prst="rect">
            <a:avLst/>
          </a:prstGeom>
        </p:spPr>
      </p:pic>
    </p:spTree>
    <p:extLst>
      <p:ext uri="{BB962C8B-B14F-4D97-AF65-F5344CB8AC3E}">
        <p14:creationId xmlns:p14="http://schemas.microsoft.com/office/powerpoint/2010/main" val="28161328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Tree>
    <p:extLst>
      <p:ext uri="{BB962C8B-B14F-4D97-AF65-F5344CB8AC3E}">
        <p14:creationId xmlns:p14="http://schemas.microsoft.com/office/powerpoint/2010/main" val="270879963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Tree>
    <p:extLst>
      <p:ext uri="{BB962C8B-B14F-4D97-AF65-F5344CB8AC3E}">
        <p14:creationId xmlns:p14="http://schemas.microsoft.com/office/powerpoint/2010/main" val="16512779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You can use logic in list comprehension statements: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pic>
        <p:nvPicPr>
          <p:cNvPr id="5" name="Picture 4"/>
          <p:cNvPicPr>
            <a:picLocks noChangeAspect="1"/>
          </p:cNvPicPr>
          <p:nvPr/>
        </p:nvPicPr>
        <p:blipFill>
          <a:blip r:embed="rId2"/>
          <a:stretch>
            <a:fillRect/>
          </a:stretch>
        </p:blipFill>
        <p:spPr>
          <a:xfrm>
            <a:off x="1075013" y="2585775"/>
            <a:ext cx="7986071" cy="2388897"/>
          </a:xfrm>
          <a:prstGeom prst="rect">
            <a:avLst/>
          </a:prstGeom>
        </p:spPr>
      </p:pic>
    </p:spTree>
    <p:extLst>
      <p:ext uri="{BB962C8B-B14F-4D97-AF65-F5344CB8AC3E}">
        <p14:creationId xmlns:p14="http://schemas.microsoft.com/office/powerpoint/2010/main" val="30077958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2</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2</a:t>
            </a:r>
            <a:r>
              <a:rPr lang="en-US" dirty="0" smtClean="0">
                <a:cs typeface="Courier New" panose="02070309020205020404" pitchFamily="49" charset="0"/>
              </a:rPr>
              <a:t> refers to Python 2.7 versus 3.4</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7" name="Group 6"/>
          <p:cNvGrpSpPr/>
          <p:nvPr/>
        </p:nvGrpSpPr>
        <p:grpSpPr>
          <a:xfrm>
            <a:off x="1659262" y="3115105"/>
            <a:ext cx="6102322" cy="3606370"/>
            <a:chOff x="467455" y="892329"/>
            <a:chExt cx="6469166" cy="4114800"/>
          </a:xfrm>
        </p:grpSpPr>
        <p:pic>
          <p:nvPicPr>
            <p:cNvPr id="5" name="Picture 4"/>
            <p:cNvPicPr>
              <a:picLocks noChangeAspect="1"/>
            </p:cNvPicPr>
            <p:nvPr/>
          </p:nvPicPr>
          <p:blipFill rotWithShape="1">
            <a:blip r:embed="rId2"/>
            <a:srcRect r="55783"/>
            <a:stretch/>
          </p:blipFill>
          <p:spPr>
            <a:xfrm>
              <a:off x="467455" y="892329"/>
              <a:ext cx="6469166" cy="4114800"/>
            </a:xfrm>
            <a:prstGeom prst="rect">
              <a:avLst/>
            </a:prstGeom>
          </p:spPr>
        </p:pic>
        <p:sp>
          <p:nvSpPr>
            <p:cNvPr id="6" name="Rectangle 5"/>
            <p:cNvSpPr/>
            <p:nvPr/>
          </p:nvSpPr>
          <p:spPr>
            <a:xfrm>
              <a:off x="5260769" y="1561825"/>
              <a:ext cx="1313418" cy="931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p:txBody>
          <a:bodyPr/>
          <a:lstStyle/>
          <a:p>
            <a:r>
              <a:rPr lang="en-US" dirty="0" smtClean="0"/>
              <a:t>Here’s a couple more 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pic>
        <p:nvPicPr>
          <p:cNvPr id="6" name="Picture 5"/>
          <p:cNvPicPr>
            <a:picLocks noChangeAspect="1"/>
          </p:cNvPicPr>
          <p:nvPr/>
        </p:nvPicPr>
        <p:blipFill>
          <a:blip r:embed="rId2"/>
          <a:stretch>
            <a:fillRect/>
          </a:stretch>
        </p:blipFill>
        <p:spPr>
          <a:xfrm>
            <a:off x="1334724" y="2039573"/>
            <a:ext cx="3105150" cy="2057400"/>
          </a:xfrm>
          <a:prstGeom prst="rect">
            <a:avLst/>
          </a:prstGeom>
        </p:spPr>
      </p:pic>
      <p:pic>
        <p:nvPicPr>
          <p:cNvPr id="7" name="Picture 6"/>
          <p:cNvPicPr>
            <a:picLocks noChangeAspect="1"/>
          </p:cNvPicPr>
          <p:nvPr/>
        </p:nvPicPr>
        <p:blipFill>
          <a:blip r:embed="rId3"/>
          <a:stretch>
            <a:fillRect/>
          </a:stretch>
        </p:blipFill>
        <p:spPr>
          <a:xfrm>
            <a:off x="1079500" y="4325573"/>
            <a:ext cx="5314950" cy="885825"/>
          </a:xfrm>
          <a:prstGeom prst="rect">
            <a:avLst/>
          </a:prstGeom>
        </p:spPr>
      </p:pic>
    </p:spTree>
    <p:extLst>
      <p:ext uri="{BB962C8B-B14F-4D97-AF65-F5344CB8AC3E}">
        <p14:creationId xmlns:p14="http://schemas.microsoft.com/office/powerpoint/2010/main" val="29079654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a:t>
            </a:r>
            <a:r>
              <a:rPr lang="en-US" dirty="0" smtClean="0"/>
              <a:t>filters a list of integers from 0 to 100 and prints out the square of the integers, for each integer that is a multiple of 5. </a:t>
            </a:r>
          </a:p>
          <a:p>
            <a:pPr lvl="1"/>
            <a:r>
              <a:rPr lang="en-US" dirty="0" smtClean="0"/>
              <a:t>Another way of saying this is that your </a:t>
            </a:r>
            <a:r>
              <a:rPr lang="en-US" smtClean="0"/>
              <a:t>should square </a:t>
            </a:r>
            <a:r>
              <a:rPr lang="en-US" dirty="0" smtClean="0"/>
              <a:t>the integers which are </a:t>
            </a:r>
            <a:r>
              <a:rPr lang="en-US" smtClean="0"/>
              <a:t>evenly divided by 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Tree>
    <p:extLst>
      <p:ext uri="{BB962C8B-B14F-4D97-AF65-F5344CB8AC3E}">
        <p14:creationId xmlns:p14="http://schemas.microsoft.com/office/powerpoint/2010/main" val="29695452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9</a:t>
            </a:r>
            <a:br>
              <a:rPr lang="en-US" u="sng" dirty="0" smtClean="0"/>
            </a:br>
            <a:r>
              <a:rPr lang="en-US" dirty="0" smtClean="0"/>
              <a:t>Data Structures:</a:t>
            </a:r>
            <a:r>
              <a:rPr lang="en-US" u="sng" dirty="0" smtClean="0"/>
              <a:t/>
            </a:r>
            <a:br>
              <a:rPr lang="en-US" u="sng" dirty="0" smtClean="0"/>
            </a:br>
            <a:r>
              <a:rPr lang="en-US" dirty="0" smtClean="0"/>
              <a:t>Dictionaries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447800"/>
            <a:ext cx="7906327" cy="4678363"/>
          </a:xfrm>
        </p:spPr>
        <p:txBody>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5" name="TextBox 4"/>
          <p:cNvSpPr txBox="1"/>
          <p:nvPr/>
        </p:nvSpPr>
        <p:spPr>
          <a:xfrm>
            <a:off x="1510143" y="5114756"/>
            <a:ext cx="405591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 [</a:t>
            </a:r>
            <a:r>
              <a:rPr lang="en-US" sz="2400" dirty="0">
                <a:latin typeface="Courier New" panose="02070309020205020404" pitchFamily="49" charset="0"/>
                <a:cs typeface="Courier New" panose="02070309020205020404" pitchFamily="49" charset="0"/>
              </a:rPr>
              <a:t>'zero']</a:t>
            </a:r>
          </a:p>
        </p:txBody>
      </p:sp>
      <p:sp>
        <p:nvSpPr>
          <p:cNvPr id="6" name="TextBox 5"/>
          <p:cNvSpPr txBox="1"/>
          <p:nvPr/>
        </p:nvSpPr>
        <p:spPr>
          <a:xfrm>
            <a:off x="1302324" y="6042173"/>
            <a:ext cx="3871573"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a:t>
            </a:r>
          </a:p>
          <a:p>
            <a:endParaRPr lang="en-US" dirty="0"/>
          </a:p>
          <a:p>
            <a:r>
              <a:rPr lang="en-US" dirty="0" smtClean="0"/>
              <a:t>Result (note order)</a:t>
            </a:r>
          </a:p>
          <a:p>
            <a:endParaRPr lang="en-US" dirty="0"/>
          </a:p>
          <a:p>
            <a:r>
              <a:rPr lang="en-US" dirty="0" smtClean="0"/>
              <a:t>To impose order on keys: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sp>
        <p:nvSpPr>
          <p:cNvPr id="5" name="TextBox 4"/>
          <p:cNvSpPr txBox="1"/>
          <p:nvPr/>
        </p:nvSpPr>
        <p:spPr>
          <a:xfrm>
            <a:off x="1911924" y="1581020"/>
            <a:ext cx="2212465"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3687228"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myDict.keys</a:t>
            </a:r>
            <a:r>
              <a:rPr lang="en-US" sz="2400" dirty="0">
                <a:latin typeface="Courier New" panose="02070309020205020404" pitchFamily="49" charset="0"/>
                <a:cs typeface="Courier New" panose="02070309020205020404" pitchFamily="49" charset="0"/>
              </a:rPr>
              <a:t>()</a:t>
            </a:r>
          </a:p>
        </p:txBody>
      </p:sp>
      <p:sp>
        <p:nvSpPr>
          <p:cNvPr id="7" name="TextBox 6"/>
          <p:cNvSpPr txBox="1"/>
          <p:nvPr/>
        </p:nvSpPr>
        <p:spPr>
          <a:xfrm>
            <a:off x="1223815" y="4037679"/>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
        <p:nvSpPr>
          <p:cNvPr id="8" name="TextBox 7"/>
          <p:cNvSpPr txBox="1"/>
          <p:nvPr/>
        </p:nvSpPr>
        <p:spPr>
          <a:xfrm>
            <a:off x="1141259" y="5299167"/>
            <a:ext cx="4608954" cy="1200329"/>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key_list = myDict.keys</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key_list.sort()</a:t>
            </a:r>
          </a:p>
          <a:p>
            <a:r>
              <a:rPr lang="en-US" sz="2400" dirty="0" smtClean="0">
                <a:latin typeface="Courier New" panose="02070309020205020404" pitchFamily="49" charset="0"/>
                <a:cs typeface="Courier New" panose="02070309020205020404" pitchFamily="49" charset="0"/>
              </a:rPr>
              <a:t>print key_list</a:t>
            </a:r>
            <a:endParaRPr lang="en-US" sz="2400"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5679359" y="4118988"/>
            <a:ext cx="3316856" cy="933314"/>
          </a:xfrm>
          <a:prstGeom prst="rect">
            <a:avLst/>
          </a:prstGeom>
        </p:spPr>
      </p:pic>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Get </a:t>
            </a:r>
            <a:r>
              <a:rPr lang="en-US" dirty="0"/>
              <a:t>d</a:t>
            </a:r>
            <a:r>
              <a:rPr lang="en-US" dirty="0" smtClean="0"/>
              <a:t>ictionary values:</a:t>
            </a:r>
          </a:p>
          <a:p>
            <a:r>
              <a:rPr lang="en-US" dirty="0" smtClean="0">
                <a:latin typeface="Courier New" panose="02070309020205020404" pitchFamily="49" charset="0"/>
                <a:cs typeface="Courier New" panose="02070309020205020404" pitchFamily="49" charset="0"/>
              </a:rPr>
              <a:t>myDict.values()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sp>
        <p:nvSpPr>
          <p:cNvPr id="5" name="TextBox 4"/>
          <p:cNvSpPr txBox="1"/>
          <p:nvPr/>
        </p:nvSpPr>
        <p:spPr>
          <a:xfrm>
            <a:off x="1339273" y="2909818"/>
            <a:ext cx="5147563"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myDict = {'zero':0,'one':1, 'two':2}</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val_list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myDict.values</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print val_list</a:t>
            </a:r>
          </a:p>
        </p:txBody>
      </p:sp>
    </p:spTree>
    <p:extLst>
      <p:ext uri="{BB962C8B-B14F-4D97-AF65-F5344CB8AC3E}">
        <p14:creationId xmlns:p14="http://schemas.microsoft.com/office/powerpoint/2010/main" val="88525482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sp>
        <p:nvSpPr>
          <p:cNvPr id="5" name="TextBox 4"/>
          <p:cNvSpPr txBox="1"/>
          <p:nvPr/>
        </p:nvSpPr>
        <p:spPr>
          <a:xfrm>
            <a:off x="1283201" y="3011238"/>
            <a:ext cx="5878532" cy="317009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key_list.sort()</a:t>
            </a:r>
          </a:p>
          <a:p>
            <a:r>
              <a:rPr lang="en-US" sz="2000" dirty="0">
                <a:latin typeface="Courier New" panose="02070309020205020404" pitchFamily="49" charset="0"/>
                <a:cs typeface="Courier New" panose="02070309020205020404" pitchFamily="49" charset="0"/>
              </a:rPr>
              <a:t>print </a:t>
            </a:r>
            <a:r>
              <a:rPr lang="en-US" sz="2000" dirty="0" smtClean="0">
                <a:latin typeface="Courier New" panose="02070309020205020404" pitchFamily="49" charset="0"/>
                <a:cs typeface="Courier New" panose="02070309020205020404" pitchFamily="49" charset="0"/>
              </a:rPr>
              <a:t>key_list</a:t>
            </a:r>
          </a:p>
          <a:p>
            <a:r>
              <a:rPr lang="en-US" sz="2000" dirty="0" smtClean="0">
                <a:latin typeface="Courier New" panose="02070309020205020404" pitchFamily="49" charset="0"/>
                <a:cs typeface="Courier New" panose="02070309020205020404" pitchFamily="49" charset="0"/>
              </a:rPr>
              <a:t>for thisKey in key_list:</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print myDict[thisKey]</a:t>
            </a:r>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for </a:t>
            </a:r>
            <a:r>
              <a:rPr lang="en-US" sz="2000" dirty="0">
                <a:latin typeface="Courier New" panose="02070309020205020404" pitchFamily="49" charset="0"/>
                <a:cs typeface="Courier New" panose="02070309020205020404" pitchFamily="49" charset="0"/>
              </a:rPr>
              <a:t>thisKey in </a:t>
            </a:r>
            <a:r>
              <a:rPr lang="en-US" sz="2000" dirty="0" smtClean="0">
                <a:latin typeface="Courier New" panose="02070309020205020404" pitchFamily="49" charset="0"/>
                <a:cs typeface="Courier New" panose="02070309020205020404" pitchFamily="49" charset="0"/>
              </a:rPr>
              <a:t>key_list: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print thisKey,':',myDict[thisKey]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endParaRPr lang="en-US" dirty="0" smtClean="0">
              <a:cs typeface="Courier New" panose="02070309020205020404" pitchFamily="49" charset="0"/>
            </a:endParaRPr>
          </a:p>
          <a:p>
            <a:endParaRPr lang="en-US" dirty="0">
              <a:cs typeface="Courier New" panose="02070309020205020404" pitchFamily="49" charset="0"/>
            </a:endParaRPr>
          </a:p>
          <a:p>
            <a:r>
              <a:rPr lang="en-US" dirty="0">
                <a:cs typeface="Courier New" panose="02070309020205020404" pitchFamily="49" charset="0"/>
              </a:rPr>
              <a:t>Also note the use of  " and </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print "Find key = 'zero':",'zero' in key_list</a:t>
            </a:r>
          </a:p>
        </p:txBody>
      </p:sp>
      <p:sp>
        <p:nvSpPr>
          <p:cNvPr id="6" name="TextBox 5"/>
          <p:cNvSpPr txBox="1"/>
          <p:nvPr/>
        </p:nvSpPr>
        <p:spPr>
          <a:xfrm>
            <a:off x="1471359" y="4515073"/>
            <a:ext cx="787908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myDict.keys()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15736"/>
            <a:ext cx="7772400" cy="5010427"/>
          </a:xfrm>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 is used here for line continuation</a:t>
            </a:r>
          </a:p>
          <a:p>
            <a:pPr lvl="1"/>
            <a:r>
              <a:rPr lang="en-US" dirty="0" smtClean="0">
                <a:cs typeface="Courier New" panose="02070309020205020404" pitchFamily="49" charset="0"/>
              </a:rPr>
              <a:t>Typing a statement across multiple lines</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sp>
        <p:nvSpPr>
          <p:cNvPr id="6" name="TextBox 5"/>
          <p:cNvSpPr txBox="1"/>
          <p:nvPr/>
        </p:nvSpPr>
        <p:spPr>
          <a:xfrm>
            <a:off x="1069053" y="2327495"/>
            <a:ext cx="8186857"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 "Find value = 2:", 2 in myDict.values()</a:t>
            </a:r>
          </a:p>
          <a:p>
            <a:r>
              <a:rPr lang="en-US" sz="2000" dirty="0">
                <a:latin typeface="Courier New" panose="02070309020205020404" pitchFamily="49" charset="0"/>
                <a:cs typeface="Courier New" panose="02070309020205020404" pitchFamily="49" charset="0"/>
              </a:rPr>
              <a:t>print "Find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 </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So 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sp>
        <p:nvSpPr>
          <p:cNvPr id="5" name="TextBox 4"/>
          <p:cNvSpPr txBox="1"/>
          <p:nvPr/>
        </p:nvSpPr>
        <p:spPr>
          <a:xfrm>
            <a:off x="1560946" y="2235272"/>
            <a:ext cx="542328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smtClean="0">
                <a:hlinkClick r:id="rId3" action="ppaction://hlinksldjump"/>
              </a:rPr>
              <a:t>Jupyter set-up</a:t>
            </a:r>
            <a:endParaRPr lang="en-US" dirty="0" smtClean="0"/>
          </a:p>
          <a:p>
            <a:pPr>
              <a:spcBef>
                <a:spcPts val="0"/>
              </a:spcBef>
            </a:pPr>
            <a:r>
              <a:rPr lang="en-US" dirty="0" smtClean="0">
                <a:hlinkClick r:id="rId4" action="ppaction://hlinksldjump"/>
              </a:rPr>
              <a:t>Introduction &amp; Getting Started</a:t>
            </a:r>
            <a:endParaRPr lang="en-US" dirty="0" smtClean="0"/>
          </a:p>
          <a:p>
            <a:pPr>
              <a:spcBef>
                <a:spcPts val="0"/>
              </a:spcBef>
            </a:pPr>
            <a:r>
              <a:rPr lang="en-US" dirty="0" smtClean="0">
                <a:hlinkClick r:id="rId5" action="ppaction://hlinksldjump"/>
              </a:rPr>
              <a:t>Variables, Expressions, Statements</a:t>
            </a:r>
            <a:endParaRPr lang="en-US" dirty="0" smtClean="0"/>
          </a:p>
          <a:p>
            <a:pPr>
              <a:spcBef>
                <a:spcPts val="0"/>
              </a:spcBef>
            </a:pPr>
            <a:r>
              <a:rPr lang="en-US" dirty="0" smtClean="0">
                <a:hlinkClick r:id="rId6" action="ppaction://hlinksldjump"/>
              </a:rPr>
              <a:t>Boolean &amp; Conditional Statements</a:t>
            </a:r>
            <a:endParaRPr lang="en-US" dirty="0" smtClean="0"/>
          </a:p>
          <a:p>
            <a:pPr>
              <a:spcBef>
                <a:spcPts val="0"/>
              </a:spcBef>
            </a:pPr>
            <a:r>
              <a:rPr lang="en-US" dirty="0" smtClean="0">
                <a:hlinkClick r:id="rId7" action="ppaction://hlinksldjump"/>
              </a:rPr>
              <a:t>Functions</a:t>
            </a:r>
            <a:endParaRPr lang="en-US" dirty="0" smtClean="0"/>
          </a:p>
          <a:p>
            <a:pPr>
              <a:spcBef>
                <a:spcPts val="0"/>
              </a:spcBef>
            </a:pPr>
            <a:r>
              <a:rPr lang="en-US" dirty="0" smtClean="0">
                <a:hlinkClick r:id="rId8" action="ppaction://hlinksldjump"/>
              </a:rPr>
              <a:t>Loops</a:t>
            </a:r>
            <a:endParaRPr lang="en-US" dirty="0" smtClean="0"/>
          </a:p>
          <a:p>
            <a:pPr>
              <a:spcBef>
                <a:spcPts val="0"/>
              </a:spcBef>
            </a:pPr>
            <a:r>
              <a:rPr lang="en-US" dirty="0" smtClean="0">
                <a:hlinkClick r:id="rId9" action="ppaction://hlinksldjump"/>
              </a:rPr>
              <a:t>Files: Reading &amp; Writing</a:t>
            </a:r>
            <a:endParaRPr lang="en-US" dirty="0" smtClean="0"/>
          </a:p>
          <a:p>
            <a:pPr>
              <a:spcBef>
                <a:spcPts val="0"/>
              </a:spcBef>
            </a:pPr>
            <a:r>
              <a:rPr lang="en-US" dirty="0" smtClean="0">
                <a:hlinkClick r:id="rId10" action="ppaction://hlinksldjump"/>
              </a:rPr>
              <a:t>Data Structures: Lists</a:t>
            </a:r>
            <a:endParaRPr lang="en-US" dirty="0" smtClean="0"/>
          </a:p>
          <a:p>
            <a:pPr>
              <a:spcBef>
                <a:spcPts val="0"/>
              </a:spcBef>
            </a:pPr>
            <a:r>
              <a:rPr lang="en-US" dirty="0" smtClean="0">
                <a:hlinkClick r:id="rId11" action="ppaction://hlinksldjump"/>
              </a:rPr>
              <a:t>Data Structures: Dictionaries</a:t>
            </a:r>
            <a:endParaRPr lang="en-US" dirty="0" smtClean="0"/>
          </a:p>
          <a:p>
            <a:pPr>
              <a:spcBef>
                <a:spcPts val="0"/>
              </a:spcBef>
            </a:pPr>
            <a:r>
              <a:rPr lang="en-US" dirty="0" smtClean="0">
                <a:hlinkClick r:id="rId12" action="ppaction://hlinksldjump"/>
              </a:rPr>
              <a:t>Data Structures: Tuples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a:t>
            </a:r>
            <a:r>
              <a:rPr lang="en-US" dirty="0"/>
              <a:t>Set-up</a:t>
            </a:r>
          </a:p>
        </p:txBody>
      </p:sp>
      <p:sp>
        <p:nvSpPr>
          <p:cNvPr id="3" name="Content Placeholder 2"/>
          <p:cNvSpPr>
            <a:spLocks noGrp="1"/>
          </p:cNvSpPr>
          <p:nvPr>
            <p:ph idx="1"/>
          </p:nvPr>
        </p:nvSpPr>
        <p:spPr>
          <a:xfrm>
            <a:off x="914399" y="1447800"/>
            <a:ext cx="8037095" cy="4678363"/>
          </a:xfrm>
        </p:spPr>
        <p:txBody>
          <a:bodyPr/>
          <a:lstStyle/>
          <a:p>
            <a:pPr>
              <a:spcBef>
                <a:spcPts val="0"/>
              </a:spcBef>
            </a:pPr>
            <a:r>
              <a:rPr lang="en-US" dirty="0" smtClean="0"/>
              <a:t>Change default file folder—Method 1</a:t>
            </a:r>
          </a:p>
          <a:p>
            <a:pPr lvl="1">
              <a:spcBef>
                <a:spcPts val="0"/>
              </a:spcBef>
            </a:pPr>
            <a:r>
              <a:rPr lang="en-US" dirty="0" smtClean="0"/>
              <a:t>Go to </a:t>
            </a:r>
            <a:r>
              <a:rPr lang="en-US" dirty="0" smtClean="0">
                <a:latin typeface="Courier New" panose="02070309020205020404" pitchFamily="49" charset="0"/>
                <a:cs typeface="Courier New" panose="02070309020205020404" pitchFamily="49" charset="0"/>
              </a:rPr>
              <a:t>Start</a:t>
            </a:r>
            <a:r>
              <a:rPr lang="en-US" dirty="0" smtClean="0"/>
              <a:t> icon to view programs</a:t>
            </a:r>
          </a:p>
          <a:p>
            <a:pPr lvl="1">
              <a:spcBef>
                <a:spcPts val="0"/>
              </a:spcBef>
            </a:pPr>
            <a:r>
              <a:rPr lang="en-US" dirty="0" smtClean="0"/>
              <a:t>Right click on </a:t>
            </a:r>
            <a:r>
              <a:rPr lang="en-US" dirty="0" smtClean="0">
                <a:latin typeface="Courier New" panose="02070309020205020404" pitchFamily="49" charset="0"/>
                <a:cs typeface="Courier New" panose="02070309020205020404" pitchFamily="49" charset="0"/>
              </a:rPr>
              <a:t>Jupyter Notebook </a:t>
            </a:r>
          </a:p>
          <a:p>
            <a:pPr lvl="1">
              <a:spcBef>
                <a:spcPts val="0"/>
              </a:spcBef>
            </a:pPr>
            <a:r>
              <a:rPr lang="en-US" dirty="0"/>
              <a:t>C</a:t>
            </a:r>
            <a:r>
              <a:rPr lang="en-US" dirty="0" smtClean="0"/>
              <a:t>hoose </a:t>
            </a:r>
            <a:r>
              <a:rPr lang="en-US" dirty="0" smtClean="0">
                <a:latin typeface="Courier New" panose="02070309020205020404" pitchFamily="49" charset="0"/>
                <a:cs typeface="Courier New" panose="02070309020205020404" pitchFamily="49" charset="0"/>
              </a:rPr>
              <a:t>Properties</a:t>
            </a:r>
          </a:p>
          <a:p>
            <a:pPr lvl="1">
              <a:spcBef>
                <a:spcPts val="0"/>
              </a:spcBef>
            </a:pPr>
            <a:r>
              <a:rPr lang="en-US" dirty="0" smtClean="0"/>
              <a:t>Change ‘</a:t>
            </a:r>
            <a:r>
              <a:rPr lang="en-US" dirty="0" smtClean="0">
                <a:latin typeface="Courier New" panose="02070309020205020404" pitchFamily="49" charset="0"/>
                <a:cs typeface="Courier New" panose="02070309020205020404" pitchFamily="49" charset="0"/>
              </a:rPr>
              <a:t>Start in:</a:t>
            </a:r>
            <a:r>
              <a:rPr lang="en-US" dirty="0" smtClean="0"/>
              <a:t>’ entry</a:t>
            </a:r>
          </a:p>
          <a:p>
            <a:pPr lvl="1">
              <a:spcBef>
                <a:spcPts val="0"/>
              </a:spcBef>
            </a:pPr>
            <a:r>
              <a:rPr lang="en-US" dirty="0" smtClean="0"/>
              <a:t>See also:</a:t>
            </a:r>
            <a:endParaRPr lang="en-US" dirty="0" smtClean="0">
              <a:hlinkClick r:id="rId2"/>
            </a:endParaRPr>
          </a:p>
          <a:p>
            <a:pPr lvl="2">
              <a:spcBef>
                <a:spcPts val="0"/>
              </a:spcBef>
            </a:pPr>
            <a:r>
              <a:rPr lang="en-US" dirty="0" smtClean="0">
                <a:hlinkClick r:id="rId2"/>
              </a:rPr>
              <a:t>http</a:t>
            </a:r>
            <a:r>
              <a:rPr lang="en-US" dirty="0">
                <a:hlinkClick r:id="rId2"/>
              </a:rPr>
              <a:t>://</a:t>
            </a:r>
            <a:r>
              <a:rPr lang="en-US" dirty="0" smtClean="0">
                <a:hlinkClick r:id="rId2"/>
              </a:rPr>
              <a:t>jupyter-notebook-beginner-guide.readthedocs.io/en/latest/execute.html#change-jupyter-notebook-startup-folder-windows</a:t>
            </a:r>
            <a:endParaRPr lang="en-US" dirty="0" smtClean="0"/>
          </a:p>
          <a:p>
            <a:pPr>
              <a:spcBef>
                <a:spcPts val="0"/>
              </a:spcBef>
            </a:pPr>
            <a:r>
              <a:rPr lang="en-US" dirty="0" smtClean="0"/>
              <a:t>Method 2, in Anaconda Prompt Window:</a:t>
            </a:r>
          </a:p>
          <a:p>
            <a:pPr lvl="1">
              <a:spcBef>
                <a:spcPts val="0"/>
              </a:spcBef>
            </a:pPr>
            <a:r>
              <a:rPr lang="en-US" sz="2000" dirty="0" smtClean="0">
                <a:latin typeface="Courier New" panose="02070309020205020404" pitchFamily="49" charset="0"/>
                <a:cs typeface="Courier New" panose="02070309020205020404" pitchFamily="49" charset="0"/>
              </a:rPr>
              <a:t>jupyter notebook</a:t>
            </a:r>
            <a:r>
              <a:rPr lang="en-US" sz="2000" dirty="0" smtClean="0"/>
              <a:t> </a:t>
            </a:r>
            <a:r>
              <a:rPr lang="en-US" sz="2000" dirty="0" smtClean="0">
                <a:latin typeface="Courier New" panose="02070309020205020404" pitchFamily="49" charset="0"/>
                <a:cs typeface="Courier New" panose="02070309020205020404" pitchFamily="49" charset="0"/>
              </a:rPr>
              <a:t>--notebook-dir ‘dir_path_here’</a:t>
            </a:r>
          </a:p>
          <a:p>
            <a:pPr>
              <a:spcBef>
                <a:spcPts val="0"/>
              </a:spcBef>
            </a:pPr>
            <a:r>
              <a:rPr lang="en-US" dirty="0" smtClean="0"/>
              <a:t>Restart Jupyter</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spTree>
    <p:extLst>
      <p:ext uri="{BB962C8B-B14F-4D97-AF65-F5344CB8AC3E}">
        <p14:creationId xmlns:p14="http://schemas.microsoft.com/office/powerpoint/2010/main" val="14544456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sp>
        <p:nvSpPr>
          <p:cNvPr id="5" name="TextBox 4"/>
          <p:cNvSpPr txBox="1"/>
          <p:nvPr/>
        </p:nvSpPr>
        <p:spPr>
          <a:xfrm>
            <a:off x="1560946" y="2235272"/>
            <a:ext cx="459613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in myDict.items():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key, value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201</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889336" y="5941497"/>
            <a:ext cx="1967205"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times </a:t>
            </a:r>
            <a:br>
              <a:rPr lang="en-US" dirty="0" smtClean="0">
                <a:solidFill>
                  <a:srgbClr val="FF0000"/>
                </a:solidFill>
              </a:rPr>
            </a:br>
            <a:r>
              <a:rPr lang="en-US" dirty="0" smtClean="0">
                <a:solidFill>
                  <a:srgbClr val="FF0000"/>
                </a:solidFill>
              </a:rPr>
              <a:t>a value appeared</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2" y="5528346"/>
            <a:ext cx="1401607"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empty dictionary</a:t>
            </a:r>
          </a:p>
          <a:p>
            <a:r>
              <a:rPr lang="en-US" dirty="0" smtClean="0"/>
              <a:t>Try this in </a:t>
            </a:r>
            <a:r>
              <a:rPr lang="en-US" dirty="0" smtClean="0">
                <a:latin typeface="Courier New" panose="02070309020205020404" pitchFamily="49" charset="0"/>
                <a:cs typeface="Courier New" panose="02070309020205020404" pitchFamily="49" charset="0"/>
              </a:rPr>
              <a:t>9-hist.py</a:t>
            </a:r>
            <a:r>
              <a:rPr lang="en-US" dirty="0" smtClean="0"/>
              <a:t>.  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pic>
        <p:nvPicPr>
          <p:cNvPr id="7" name="Picture 6"/>
          <p:cNvPicPr>
            <a:picLocks noChangeAspect="1"/>
          </p:cNvPicPr>
          <p:nvPr/>
        </p:nvPicPr>
        <p:blipFill>
          <a:blip r:embed="rId2"/>
          <a:stretch>
            <a:fillRect/>
          </a:stretch>
        </p:blipFill>
        <p:spPr>
          <a:xfrm>
            <a:off x="1681691" y="2973387"/>
            <a:ext cx="5506508" cy="3398896"/>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a:p>
            <a:pPr lvl="1"/>
            <a:r>
              <a:rPr lang="en-US" dirty="0" smtClean="0">
                <a:latin typeface="Courier New" panose="02070309020205020404" pitchFamily="49" charset="0"/>
                <a:cs typeface="Courier New" panose="02070309020205020404" pitchFamily="49" charset="0"/>
              </a:rPr>
              <a:t>9-hist1.py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pic>
        <p:nvPicPr>
          <p:cNvPr id="5" name="Picture 4"/>
          <p:cNvPicPr>
            <a:picLocks noChangeAspect="1"/>
          </p:cNvPicPr>
          <p:nvPr/>
        </p:nvPicPr>
        <p:blipFill>
          <a:blip r:embed="rId2"/>
          <a:stretch>
            <a:fillRect/>
          </a:stretch>
        </p:blipFill>
        <p:spPr>
          <a:xfrm>
            <a:off x="2118255" y="2322512"/>
            <a:ext cx="5747280" cy="4299379"/>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New" panose="02070309020205020404" pitchFamily="49" charset="0"/>
                <a:cs typeface="Courier New" panose="02070309020205020404" pitchFamily="49" charset="0"/>
              </a:rPr>
              <a:t>.get() </a:t>
            </a:r>
            <a:r>
              <a:rPr lang="en-US" dirty="0" smtClean="0"/>
              <a:t>function</a:t>
            </a:r>
          </a:p>
          <a:p>
            <a:pPr lvl="1">
              <a:spcBef>
                <a:spcPts val="0"/>
              </a:spcBef>
            </a:pPr>
            <a:r>
              <a:rPr lang="en-US" dirty="0" smtClean="0"/>
              <a:t>Creates a dictionary element if key is missing</a:t>
            </a:r>
          </a:p>
          <a:p>
            <a:pPr lvl="1">
              <a:spcBef>
                <a:spcPts val="0"/>
              </a:spcBef>
            </a:pPr>
            <a:r>
              <a:rPr lang="en-US" dirty="0" smtClean="0">
                <a:latin typeface="Courier New" panose="02070309020205020404" pitchFamily="49" charset="0"/>
                <a:cs typeface="Courier New" panose="02070309020205020404" pitchFamily="49" charset="0"/>
              </a:rPr>
              <a:t>9-hist2.py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pic>
        <p:nvPicPr>
          <p:cNvPr id="5" name="Picture 4"/>
          <p:cNvPicPr>
            <a:picLocks noChangeAspect="1"/>
          </p:cNvPicPr>
          <p:nvPr/>
        </p:nvPicPr>
        <p:blipFill>
          <a:blip r:embed="rId2"/>
          <a:stretch>
            <a:fillRect/>
          </a:stretch>
        </p:blipFill>
        <p:spPr>
          <a:xfrm>
            <a:off x="1911350" y="2943225"/>
            <a:ext cx="5911850" cy="3599790"/>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Comment</a:t>
            </a:r>
            <a:endParaRPr lang="en-US" dirty="0"/>
          </a:p>
        </p:txBody>
      </p:sp>
      <p:sp>
        <p:nvSpPr>
          <p:cNvPr id="3" name="Content Placeholder 2"/>
          <p:cNvSpPr>
            <a:spLocks noGrp="1"/>
          </p:cNvSpPr>
          <p:nvPr>
            <p:ph idx="1"/>
          </p:nvPr>
        </p:nvSpPr>
        <p:spPr>
          <a:xfrm>
            <a:off x="914400" y="1447800"/>
            <a:ext cx="8026400" cy="4678363"/>
          </a:xfrm>
        </p:spPr>
        <p:txBody>
          <a:bodyPr/>
          <a:lstStyle/>
          <a:p>
            <a:r>
              <a:rPr lang="en-US" dirty="0" smtClean="0">
                <a:latin typeface="Courier New" panose="02070309020205020404" pitchFamily="49" charset="0"/>
                <a:cs typeface="Courier New" panose="02070309020205020404" pitchFamily="49" charset="0"/>
              </a:rPr>
              <a:t>for y in x:</a:t>
            </a:r>
          </a:p>
          <a:p>
            <a:r>
              <a:rPr lang="en-US" dirty="0" smtClean="0">
                <a:latin typeface="Courier New" panose="02070309020205020404" pitchFamily="49" charset="0"/>
                <a:cs typeface="Courier New" panose="02070309020205020404" pitchFamily="49" charset="0"/>
              </a:rPr>
              <a:t>y</a:t>
            </a:r>
            <a:r>
              <a:rPr lang="en-US" dirty="0" smtClean="0"/>
              <a:t> will cycle through all the elements in </a:t>
            </a:r>
            <a:r>
              <a:rPr lang="en-US" dirty="0" smtClean="0">
                <a:latin typeface="Courier New" panose="02070309020205020404" pitchFamily="49" charset="0"/>
                <a:cs typeface="Courier New" panose="02070309020205020404" pitchFamily="49" charset="0"/>
              </a:rPr>
              <a:t>x</a:t>
            </a:r>
          </a:p>
          <a:p>
            <a:pPr lvl="1"/>
            <a:r>
              <a:rPr lang="en-US" dirty="0" smtClean="0"/>
              <a:t>Which values y takes on depends on the data type of </a:t>
            </a:r>
            <a:r>
              <a:rPr lang="en-US" dirty="0" smtClean="0">
                <a:latin typeface="Courier New" panose="02070309020205020404" pitchFamily="49" charset="0"/>
                <a:cs typeface="Courier New" panose="02070309020205020404" pitchFamily="49" charset="0"/>
              </a:rPr>
              <a:t>x</a:t>
            </a:r>
          </a:p>
          <a:p>
            <a:r>
              <a:rPr lang="en-US" dirty="0" smtClean="0">
                <a:cs typeface="Courier New" panose="02070309020205020404" pitchFamily="49" charset="0"/>
              </a:rPr>
              <a:t>Lets experiment: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117604" y="4102972"/>
            <a:ext cx="7385355" cy="1631216"/>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x1 = [0,1,2,3]</a:t>
            </a:r>
          </a:p>
          <a:p>
            <a:r>
              <a:rPr lang="en-US" sz="2000" dirty="0" smtClean="0">
                <a:latin typeface="Courier New" panose="02070309020205020404" pitchFamily="49" charset="0"/>
                <a:cs typeface="Courier New" panose="02070309020205020404" pitchFamily="49" charset="0"/>
              </a:rPr>
              <a:t>x2 = [[0,1],[2,3],[4,5]]</a:t>
            </a:r>
          </a:p>
          <a:p>
            <a:r>
              <a:rPr lang="en-US" sz="2000" dirty="0" smtClean="0">
                <a:latin typeface="Courier New" panose="02070309020205020404" pitchFamily="49" charset="0"/>
                <a:cs typeface="Courier New" panose="02070309020205020404" pitchFamily="49" charset="0"/>
              </a:rPr>
              <a:t>x3 = [(0,1),(2,3),(4,5)]</a:t>
            </a:r>
          </a:p>
          <a:p>
            <a:r>
              <a:rPr lang="en-US" sz="2000" dirty="0" smtClean="0">
                <a:latin typeface="Courier New" panose="02070309020205020404" pitchFamily="49" charset="0"/>
                <a:cs typeface="Courier New" panose="02070309020205020404" pitchFamily="49" charset="0"/>
              </a:rPr>
              <a:t>x4 = </a:t>
            </a:r>
            <a:r>
              <a:rPr lang="en-US" sz="2000" dirty="0">
                <a:latin typeface="Courier New" panose="02070309020205020404" pitchFamily="49" charset="0"/>
                <a:cs typeface="Courier New" panose="02070309020205020404" pitchFamily="49" charset="0"/>
              </a:rPr>
              <a:t>'Try this'</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x5 = </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one</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:'uno','two':'dos','three':'tres</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086397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pitchFamily="49" charset="0"/>
              </a:rPr>
              <a:t>y</a:t>
            </a:r>
            <a:r>
              <a:rPr lang="en-US" dirty="0" smtClean="0"/>
              <a:t> will iterate through keys of dictionary </a:t>
            </a:r>
            <a:r>
              <a:rPr lang="en-US" dirty="0" smtClean="0">
                <a:latin typeface="Courier" pitchFamily="49" charset="0"/>
              </a:rPr>
              <a:t>x5</a:t>
            </a:r>
          </a:p>
          <a:p>
            <a:endParaRPr lang="en-US" dirty="0"/>
          </a:p>
          <a:p>
            <a:endParaRPr lang="en-US" dirty="0" smtClean="0"/>
          </a:p>
          <a:p>
            <a:r>
              <a:rPr lang="en-US" dirty="0" smtClean="0"/>
              <a:t>You can also iterate both keys and values</a:t>
            </a:r>
          </a:p>
          <a:p>
            <a:endParaRPr lang="en-US" dirty="0"/>
          </a:p>
          <a:p>
            <a:endParaRPr lang="en-US" dirty="0" smtClean="0"/>
          </a:p>
          <a:p>
            <a:endParaRPr lang="en-US" dirty="0"/>
          </a:p>
          <a:p>
            <a:r>
              <a:rPr lang="en-US" dirty="0" smtClean="0"/>
              <a:t>See</a:t>
            </a:r>
            <a:r>
              <a:rPr lang="en-US" dirty="0" smtClean="0">
                <a:latin typeface="Courier"/>
              </a:rPr>
              <a:t> 9dictLoop.py</a:t>
            </a:r>
            <a:r>
              <a:rPr lang="en-US" dirty="0" smtClean="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pic>
        <p:nvPicPr>
          <p:cNvPr id="5" name="Picture 4"/>
          <p:cNvPicPr>
            <a:picLocks noChangeAspect="1"/>
          </p:cNvPicPr>
          <p:nvPr/>
        </p:nvPicPr>
        <p:blipFill>
          <a:blip r:embed="rId2"/>
          <a:stretch>
            <a:fillRect/>
          </a:stretch>
        </p:blipFill>
        <p:spPr>
          <a:xfrm>
            <a:off x="2757487" y="2042655"/>
            <a:ext cx="4086225" cy="1266825"/>
          </a:xfrm>
          <a:prstGeom prst="rect">
            <a:avLst/>
          </a:prstGeom>
        </p:spPr>
      </p:pic>
      <p:pic>
        <p:nvPicPr>
          <p:cNvPr id="6" name="Picture 5"/>
          <p:cNvPicPr>
            <a:picLocks noChangeAspect="1"/>
          </p:cNvPicPr>
          <p:nvPr/>
        </p:nvPicPr>
        <p:blipFill>
          <a:blip r:embed="rId3"/>
          <a:stretch>
            <a:fillRect/>
          </a:stretch>
        </p:blipFill>
        <p:spPr>
          <a:xfrm>
            <a:off x="3286124" y="4013208"/>
            <a:ext cx="3028950" cy="1123950"/>
          </a:xfrm>
          <a:prstGeom prst="rect">
            <a:avLst/>
          </a:prstGeom>
        </p:spPr>
      </p:pic>
    </p:spTree>
    <p:extLst>
      <p:ext uri="{BB962C8B-B14F-4D97-AF65-F5344CB8AC3E}">
        <p14:creationId xmlns:p14="http://schemas.microsoft.com/office/powerpoint/2010/main" val="369483904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203948"/>
            <a:ext cx="8081554" cy="4678363"/>
          </a:xfrm>
        </p:spPr>
        <p:txBody>
          <a:bodyPr/>
          <a:lstStyle/>
          <a:p>
            <a:r>
              <a:rPr lang="en-US" dirty="0" smtClean="0"/>
              <a:t>You can also iterate through values</a:t>
            </a:r>
          </a:p>
          <a:p>
            <a:endParaRPr lang="en-US" dirty="0"/>
          </a:p>
          <a:p>
            <a:endParaRPr lang="en-US" dirty="0" smtClean="0"/>
          </a:p>
          <a:p>
            <a:endParaRPr lang="en-US" dirty="0"/>
          </a:p>
          <a:p>
            <a:r>
              <a:rPr lang="en-US" dirty="0" smtClean="0"/>
              <a:t>Iterate dict. elements in order of sorted keys</a:t>
            </a:r>
            <a:endParaRPr lang="en-US" dirty="0"/>
          </a:p>
          <a:p>
            <a:endParaRPr lang="en-US" dirty="0" smtClean="0"/>
          </a:p>
          <a:p>
            <a:endParaRPr lang="en-US" dirty="0"/>
          </a:p>
          <a:p>
            <a:endParaRPr lang="en-US" dirty="0" smtClean="0"/>
          </a:p>
          <a:p>
            <a:r>
              <a:rPr lang="en-US" dirty="0"/>
              <a:t>See</a:t>
            </a:r>
            <a:r>
              <a:rPr lang="en-US" dirty="0">
                <a:latin typeface="Courier"/>
              </a:rPr>
              <a:t> 9dictLoop.py</a:t>
            </a:r>
            <a:r>
              <a:rPr lang="en-US" dirty="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pic>
        <p:nvPicPr>
          <p:cNvPr id="7" name="Picture 6"/>
          <p:cNvPicPr>
            <a:picLocks noChangeAspect="1"/>
          </p:cNvPicPr>
          <p:nvPr/>
        </p:nvPicPr>
        <p:blipFill>
          <a:blip r:embed="rId2"/>
          <a:stretch>
            <a:fillRect/>
          </a:stretch>
        </p:blipFill>
        <p:spPr>
          <a:xfrm>
            <a:off x="2872604" y="1800621"/>
            <a:ext cx="4228735" cy="1700213"/>
          </a:xfrm>
          <a:prstGeom prst="rect">
            <a:avLst/>
          </a:prstGeom>
        </p:spPr>
      </p:pic>
      <p:pic>
        <p:nvPicPr>
          <p:cNvPr id="8" name="Picture 7"/>
          <p:cNvPicPr>
            <a:picLocks noChangeAspect="1"/>
          </p:cNvPicPr>
          <p:nvPr/>
        </p:nvPicPr>
        <p:blipFill>
          <a:blip r:embed="rId3"/>
          <a:stretch>
            <a:fillRect/>
          </a:stretch>
        </p:blipFill>
        <p:spPr>
          <a:xfrm>
            <a:off x="2872604" y="4082255"/>
            <a:ext cx="3299042" cy="1866900"/>
          </a:xfrm>
          <a:prstGeom prst="rect">
            <a:avLst/>
          </a:prstGeom>
        </p:spPr>
      </p:pic>
    </p:spTree>
    <p:extLst>
      <p:ext uri="{BB962C8B-B14F-4D97-AF65-F5344CB8AC3E}">
        <p14:creationId xmlns:p14="http://schemas.microsoft.com/office/powerpoint/2010/main" val="3235983606"/>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948265"/>
            <a:ext cx="7772400" cy="4974696"/>
          </a:xfrm>
        </p:spPr>
        <p:txBody>
          <a:bodyPr/>
          <a:lstStyle/>
          <a:p>
            <a:pPr>
              <a:spcBef>
                <a:spcPts val="0"/>
              </a:spcBef>
            </a:pPr>
            <a:r>
              <a:rPr lang="en-US" dirty="0" smtClean="0"/>
              <a:t>Create a script to:</a:t>
            </a:r>
          </a:p>
          <a:p>
            <a:pPr lvl="1">
              <a:spcBef>
                <a:spcPts val="0"/>
              </a:spcBef>
            </a:pPr>
            <a:r>
              <a:rPr lang="en-US" dirty="0" smtClean="0"/>
              <a:t>Read data in </a:t>
            </a:r>
            <a:r>
              <a:rPr lang="en-US" sz="2400" dirty="0" smtClean="0">
                <a:latin typeface="Courier New" panose="02070309020205020404" pitchFamily="49" charset="0"/>
                <a:cs typeface="Courier New" panose="02070309020205020404" pitchFamily="49" charset="0"/>
              </a:rPr>
              <a:t>your_root\data\words.txt</a:t>
            </a:r>
          </a:p>
          <a:p>
            <a:pPr lvl="1">
              <a:spcBef>
                <a:spcPts val="0"/>
              </a:spcBef>
            </a:pPr>
            <a:r>
              <a:rPr lang="en-US" dirty="0" smtClean="0"/>
              <a:t>Create a histogram counting the number of times each word appears in that file</a:t>
            </a:r>
          </a:p>
          <a:p>
            <a:pPr lvl="1">
              <a:spcBef>
                <a:spcPts val="0"/>
              </a:spcBef>
            </a:pPr>
            <a:r>
              <a:rPr lang="en-US" dirty="0" smtClean="0"/>
              <a:t>Print out the histogram data</a:t>
            </a:r>
          </a:p>
          <a:p>
            <a:pPr>
              <a:spcBef>
                <a:spcPts val="0"/>
              </a:spcBef>
            </a:pPr>
            <a:r>
              <a:rPr lang="en-US" dirty="0" smtClean="0"/>
              <a:t>Hints:</a:t>
            </a:r>
          </a:p>
          <a:p>
            <a:pPr lvl="1">
              <a:spcBef>
                <a:spcPts val="0"/>
              </a:spcBef>
            </a:pPr>
            <a:r>
              <a:rPr lang="en-US" dirty="0" smtClean="0">
                <a:latin typeface="Courier New" panose="02070309020205020404" pitchFamily="49" charset="0"/>
                <a:cs typeface="Courier New" panose="02070309020205020404" pitchFamily="49" charset="0"/>
              </a:rPr>
              <a:t>string.rstrip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 </a:t>
            </a:r>
            <a:r>
              <a:rPr lang="en-US" dirty="0" smtClean="0"/>
              <a:t>removes the carriage return “</a:t>
            </a:r>
            <a:r>
              <a:rPr lang="en-US" dirty="0" smtClean="0">
                <a:latin typeface="Courier New" panose="02070309020205020404" pitchFamily="49" charset="0"/>
                <a:cs typeface="Courier New" panose="02070309020205020404" pitchFamily="49" charset="0"/>
              </a:rPr>
              <a:t>\n</a:t>
            </a:r>
            <a:r>
              <a:rPr lang="en-US" dirty="0" smtClean="0"/>
              <a:t>” at the end of the line</a:t>
            </a:r>
          </a:p>
          <a:p>
            <a:pPr lvl="1">
              <a:spcBef>
                <a:spcPts val="0"/>
              </a:spcBef>
            </a:pPr>
            <a:r>
              <a:rPr lang="en-US" dirty="0" smtClean="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 split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t>breaks a string into multiple strings at the empty spaces and puts the words into a list</a:t>
            </a:r>
          </a:p>
          <a:p>
            <a:pPr lvl="1">
              <a:spcBef>
                <a:spcPts val="0"/>
              </a:spcBef>
            </a:pPr>
            <a:r>
              <a:rPr lang="en-US" dirty="0" smtClean="0">
                <a:latin typeface="Courier New" panose="02070309020205020404" pitchFamily="49" charset="0"/>
                <a:cs typeface="Courier New" panose="02070309020205020404" pitchFamily="49" charset="0"/>
              </a:rPr>
              <a:t>string.strip()</a:t>
            </a:r>
            <a:r>
              <a:rPr lang="en-US" dirty="0" smtClean="0">
                <a:cs typeface="Courier New" panose="02070309020205020404" pitchFamily="49" charset="0"/>
              </a:rPr>
              <a:t> strips all leading &amp; trailing whitespace characters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Tree>
    <p:extLst>
      <p:ext uri="{BB962C8B-B14F-4D97-AF65-F5344CB8AC3E}">
        <p14:creationId xmlns:p14="http://schemas.microsoft.com/office/powerpoint/2010/main" val="315786334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a:t>
            </a:r>
            <a:br>
              <a:rPr lang="en-US" u="sng" dirty="0" smtClean="0"/>
            </a:br>
            <a:r>
              <a:rPr lang="en-US" dirty="0" smtClean="0"/>
              <a:t>Data Structures: Tuples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517654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5" name="Picture 4"/>
          <p:cNvPicPr>
            <a:picLocks noChangeAspect="1"/>
          </p:cNvPicPr>
          <p:nvPr/>
        </p:nvPicPr>
        <p:blipFill rotWithShape="1">
          <a:blip r:embed="rId2"/>
          <a:srcRect t="24805" r="87227"/>
          <a:stretch/>
        </p:blipFill>
        <p:spPr>
          <a:xfrm>
            <a:off x="914400" y="2010661"/>
            <a:ext cx="2701257" cy="4472689"/>
          </a:xfrm>
          <a:prstGeom prst="rect">
            <a:avLst/>
          </a:prstGeom>
        </p:spPr>
      </p:pic>
      <p:pic>
        <p:nvPicPr>
          <p:cNvPr id="6" name="Picture 5"/>
          <p:cNvPicPr>
            <a:picLocks noChangeAspect="1"/>
          </p:cNvPicPr>
          <p:nvPr/>
        </p:nvPicPr>
        <p:blipFill>
          <a:blip r:embed="rId3"/>
          <a:stretch>
            <a:fillRect/>
          </a:stretch>
        </p:blipFill>
        <p:spPr>
          <a:xfrm>
            <a:off x="4419862" y="1553318"/>
            <a:ext cx="3676650" cy="5076825"/>
          </a:xfrm>
          <a:prstGeom prst="rect">
            <a:avLst/>
          </a:prstGeom>
        </p:spPr>
      </p:pic>
      <p:sp>
        <p:nvSpPr>
          <p:cNvPr id="7" name="Rectangle 6"/>
          <p:cNvSpPr/>
          <p:nvPr/>
        </p:nvSpPr>
        <p:spPr>
          <a:xfrm>
            <a:off x="1639479" y="4328719"/>
            <a:ext cx="1716117" cy="192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666372" y="3743667"/>
            <a:ext cx="3126999" cy="28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1315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36961556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endParaRPr lang="en-US" dirty="0" smtClean="0"/>
          </a:p>
          <a:p>
            <a:endParaRPr lang="en-US" dirty="0" smtClean="0"/>
          </a:p>
          <a:p>
            <a:r>
              <a:rPr lang="en-US" dirty="0" smtClean="0"/>
              <a:t>You can access tuple values using indices just as is possible with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
        <p:nvSpPr>
          <p:cNvPr id="5" name="TextBox 4"/>
          <p:cNvSpPr txBox="1"/>
          <p:nvPr/>
        </p:nvSpPr>
        <p:spPr>
          <a:xfrm>
            <a:off x="1588654" y="2092097"/>
            <a:ext cx="2332690"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 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3463684"/>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 y[0]</a:t>
            </a:r>
          </a:p>
          <a:p>
            <a:r>
              <a:rPr lang="en-US" sz="2800" dirty="0">
                <a:latin typeface="Courier New" panose="02070309020205020404" pitchFamily="49" charset="0"/>
                <a:cs typeface="Courier New" panose="02070309020205020404" pitchFamily="49" charset="0"/>
              </a:rPr>
              <a:t>print </a:t>
            </a:r>
            <a:r>
              <a:rPr lang="en-US" sz="2800" dirty="0" smtClean="0">
                <a:latin typeface="Courier New" panose="02070309020205020404" pitchFamily="49" charset="0"/>
                <a:cs typeface="Courier New" panose="02070309020205020404" pitchFamily="49" charset="0"/>
              </a:rPr>
              <a: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972790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41339090"/>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sp>
        <p:nvSpPr>
          <p:cNvPr id="5" name="TextBox 4"/>
          <p:cNvSpPr txBox="1"/>
          <p:nvPr/>
        </p:nvSpPr>
        <p:spPr>
          <a:xfrm>
            <a:off x="1394690" y="2096716"/>
            <a:ext cx="2528256" cy="1477328"/>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 y</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 y</a:t>
            </a:r>
          </a:p>
        </p:txBody>
      </p:sp>
    </p:spTree>
    <p:extLst>
      <p:ext uri="{BB962C8B-B14F-4D97-AF65-F5344CB8AC3E}">
        <p14:creationId xmlns:p14="http://schemas.microsoft.com/office/powerpoint/2010/main" val="42645570"/>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sp>
        <p:nvSpPr>
          <p:cNvPr id="6" name="TextBox 5"/>
          <p:cNvSpPr txBox="1"/>
          <p:nvPr/>
        </p:nvSpPr>
        <p:spPr>
          <a:xfrm>
            <a:off x="1394690" y="2743254"/>
            <a:ext cx="2114681" cy="2308324"/>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t1 = (0)</a:t>
            </a:r>
          </a:p>
          <a:p>
            <a:r>
              <a:rPr lang="en-US" dirty="0" smtClean="0">
                <a:latin typeface="Courier New" panose="02070309020205020404" pitchFamily="49" charset="0"/>
                <a:cs typeface="Courier New" panose="02070309020205020404" pitchFamily="49" charset="0"/>
              </a:rPr>
              <a:t>t2 = (0,)</a:t>
            </a:r>
          </a:p>
          <a:p>
            <a:r>
              <a:rPr lang="en-US" dirty="0" smtClean="0">
                <a:latin typeface="Courier New" panose="02070309020205020404" pitchFamily="49" charset="0"/>
                <a:cs typeface="Courier New" panose="02070309020205020404" pitchFamily="49" charset="0"/>
              </a:rPr>
              <a:t>print type(t1)</a:t>
            </a:r>
          </a:p>
          <a:p>
            <a:r>
              <a:rPr lang="en-US" dirty="0" smtClean="0">
                <a:latin typeface="Courier New" panose="02070309020205020404" pitchFamily="49" charset="0"/>
                <a:cs typeface="Courier New" panose="02070309020205020404" pitchFamily="49" charset="0"/>
              </a:rPr>
              <a:t>print t1</a:t>
            </a:r>
          </a:p>
          <a:p>
            <a:r>
              <a:rPr lang="en-US" dirty="0" smtClean="0">
                <a:latin typeface="Courier New" panose="02070309020205020404" pitchFamily="49" charset="0"/>
                <a:cs typeface="Courier New" panose="02070309020205020404" pitchFamily="49" charset="0"/>
              </a:rPr>
              <a:t>print t1[0]</a:t>
            </a:r>
          </a:p>
          <a:p>
            <a:r>
              <a:rPr lang="en-US" dirty="0" smtClean="0">
                <a:latin typeface="Courier New" panose="02070309020205020404" pitchFamily="49" charset="0"/>
                <a:cs typeface="Courier New" panose="02070309020205020404" pitchFamily="49" charset="0"/>
              </a:rPr>
              <a:t>print 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t2</a:t>
            </a:r>
          </a:p>
          <a:p>
            <a:r>
              <a:rPr lang="en-US" dirty="0" smtClean="0">
                <a:latin typeface="Courier New" panose="02070309020205020404" pitchFamily="49" charset="0"/>
                <a:cs typeface="Courier New" panose="02070309020205020404" pitchFamily="49" charset="0"/>
              </a:rPr>
              <a:t>print 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3938140"/>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did you find?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 z[0]</a:t>
            </a:r>
          </a:p>
          <a:p>
            <a:r>
              <a:rPr lang="en-US" dirty="0" smtClean="0">
                <a:latin typeface="Courier New" panose="02070309020205020404" pitchFamily="49" charset="0"/>
                <a:cs typeface="Courier New" panose="02070309020205020404" pitchFamily="49" charset="0"/>
              </a:rPr>
              <a:t>print 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6967267"/>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Slices work with tuples:</a:t>
            </a:r>
          </a:p>
          <a:p>
            <a:pPr lvl="1"/>
            <a:r>
              <a:rPr lang="en-US" dirty="0" smtClean="0">
                <a:latin typeface="Courier New" panose="02070309020205020404" pitchFamily="49" charset="0"/>
                <a:cs typeface="Courier New" panose="02070309020205020404" pitchFamily="49" charset="0"/>
              </a:rPr>
              <a:t>z[1:],z[:2],z[1:2]</a:t>
            </a:r>
          </a:p>
          <a:p>
            <a:pPr lvl="1"/>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cs typeface="Courier New" panose="02070309020205020404" pitchFamily="49" charset="0"/>
              </a:rPr>
              <a:t> with tuples</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sp>
        <p:nvSpPr>
          <p:cNvPr id="5" name="TextBox 4"/>
          <p:cNvSpPr txBox="1"/>
          <p:nvPr/>
        </p:nvSpPr>
        <p:spPr>
          <a:xfrm>
            <a:off x="2678712" y="2923376"/>
            <a:ext cx="335540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((0,1),(3,3),(2,3))</a:t>
            </a:r>
          </a:p>
          <a:p>
            <a:r>
              <a:rPr lang="en-US" dirty="0" smtClean="0">
                <a:latin typeface="Courier New" panose="02070309020205020404" pitchFamily="49" charset="0"/>
                <a:cs typeface="Courier New" panose="02070309020205020404" pitchFamily="49" charset="0"/>
              </a:rPr>
              <a:t>sorted(z)</a:t>
            </a:r>
          </a:p>
          <a:p>
            <a:r>
              <a:rPr lang="en-US" dirty="0" smtClean="0">
                <a:latin typeface="Courier New" panose="02070309020205020404" pitchFamily="49" charset="0"/>
                <a:cs typeface="Courier New" panose="02070309020205020404" pitchFamily="49" charset="0"/>
              </a:rPr>
              <a:t>print z</a:t>
            </a:r>
          </a:p>
          <a:p>
            <a:r>
              <a:rPr lang="en-US" dirty="0" smtClean="0">
                <a:latin typeface="Courier New" panose="02070309020205020404" pitchFamily="49" charset="0"/>
                <a:cs typeface="Courier New" panose="02070309020205020404" pitchFamily="49" charset="0"/>
              </a:rPr>
              <a:t>print sorted(z)</a:t>
            </a:r>
          </a:p>
          <a:p>
            <a:r>
              <a:rPr lang="en-US" dirty="0" smtClean="0">
                <a:latin typeface="Courier New" panose="02070309020205020404" pitchFamily="49" charset="0"/>
                <a:cs typeface="Courier New" panose="02070309020205020404" pitchFamily="49" charset="0"/>
              </a:rPr>
              <a:t>w = sorted(z)</a:t>
            </a:r>
          </a:p>
          <a:p>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032353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pic>
        <p:nvPicPr>
          <p:cNvPr id="6" name="Picture 5"/>
          <p:cNvPicPr>
            <a:picLocks noChangeAspect="1"/>
          </p:cNvPicPr>
          <p:nvPr/>
        </p:nvPicPr>
        <p:blipFill>
          <a:blip r:embed="rId2"/>
          <a:stretch>
            <a:fillRect/>
          </a:stretch>
        </p:blipFill>
        <p:spPr>
          <a:xfrm>
            <a:off x="2765136" y="2071402"/>
            <a:ext cx="3629314" cy="3286000"/>
          </a:xfrm>
          <a:prstGeom prst="rect">
            <a:avLst/>
          </a:prstGeom>
        </p:spPr>
      </p:pic>
    </p:spTree>
    <p:extLst>
      <p:ext uri="{BB962C8B-B14F-4D97-AF65-F5344CB8AC3E}">
        <p14:creationId xmlns:p14="http://schemas.microsoft.com/office/powerpoint/2010/main" val="1968056028"/>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the list in descending order</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11695975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1"/>
            <a:r>
              <a:rPr lang="en-US" dirty="0" smtClean="0"/>
              <a:t>Gives you errors or, worse, doesn’t reveal itself as an error</a:t>
            </a:r>
          </a:p>
          <a:p>
            <a:pPr lvl="1"/>
            <a:r>
              <a:rPr lang="en-US" dirty="0" smtClean="0"/>
              <a:t>Severance: “shape errors”</a:t>
            </a:r>
          </a:p>
          <a:p>
            <a:pPr lvl="1"/>
            <a:r>
              <a:rPr lang="en-US" dirty="0" smtClean="0"/>
              <a:t>In debugging use the </a:t>
            </a:r>
            <a:r>
              <a:rPr lang="en-US" dirty="0" smtClean="0">
                <a:latin typeface="Courier New" panose="02070309020205020404" pitchFamily="49" charset="0"/>
                <a:cs typeface="Courier New" panose="02070309020205020404" pitchFamily="49" charset="0"/>
              </a:rPr>
              <a:t>type() </a:t>
            </a:r>
            <a:r>
              <a:rPr lang="en-US" dirty="0" smtClean="0"/>
              <a:t>function to check yourself</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219</a:t>
            </a:fld>
            <a:endParaRPr lang="en-US" dirty="0"/>
          </a:p>
        </p:txBody>
      </p:sp>
    </p:spTree>
    <p:extLst>
      <p:ext uri="{BB962C8B-B14F-4D97-AF65-F5344CB8AC3E}">
        <p14:creationId xmlns:p14="http://schemas.microsoft.com/office/powerpoint/2010/main" val="11215556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your work in the notebook window</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301101832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a:p>
            <a:pPr>
              <a:spcBef>
                <a:spcPts val="0"/>
              </a:spcBef>
            </a:pPr>
            <a:r>
              <a:rPr lang="en-US" dirty="0" smtClean="0"/>
              <a:t>Example</a:t>
            </a:r>
          </a:p>
          <a:p>
            <a:pPr lvl="1">
              <a:spcBef>
                <a:spcPts val="0"/>
              </a:spcBef>
            </a:pPr>
            <a:r>
              <a:rPr lang="en-US" dirty="0" smtClean="0"/>
              <a:t>Lists have length (</a:t>
            </a:r>
            <a:r>
              <a:rPr lang="en-US" dirty="0" smtClean="0">
                <a:latin typeface="Courier New" panose="02070309020205020404" pitchFamily="49" charset="0"/>
                <a:cs typeface="Courier New" panose="02070309020205020404" pitchFamily="49" charset="0"/>
              </a:rPr>
              <a:t>len()</a:t>
            </a:r>
            <a:r>
              <a:rPr lang="en-US" dirty="0" smtClean="0"/>
              <a:t>), integers do not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pic>
        <p:nvPicPr>
          <p:cNvPr id="5" name="Picture 4"/>
          <p:cNvPicPr>
            <a:picLocks noChangeAspect="1"/>
          </p:cNvPicPr>
          <p:nvPr/>
        </p:nvPicPr>
        <p:blipFill>
          <a:blip r:embed="rId2"/>
          <a:stretch>
            <a:fillRect/>
          </a:stretch>
        </p:blipFill>
        <p:spPr>
          <a:xfrm>
            <a:off x="1150218" y="3276199"/>
            <a:ext cx="3594388" cy="3445276"/>
          </a:xfrm>
          <a:prstGeom prst="rect">
            <a:avLst/>
          </a:prstGeom>
        </p:spPr>
      </p:pic>
      <p:pic>
        <p:nvPicPr>
          <p:cNvPr id="6" name="Picture 5"/>
          <p:cNvPicPr>
            <a:picLocks noChangeAspect="1"/>
          </p:cNvPicPr>
          <p:nvPr/>
        </p:nvPicPr>
        <p:blipFill>
          <a:blip r:embed="rId3"/>
          <a:stretch>
            <a:fillRect/>
          </a:stretch>
        </p:blipFill>
        <p:spPr>
          <a:xfrm>
            <a:off x="4980424" y="3297461"/>
            <a:ext cx="3823856" cy="3223206"/>
          </a:xfrm>
          <a:prstGeom prst="rect">
            <a:avLst/>
          </a:prstGeom>
        </p:spPr>
      </p:pic>
    </p:spTree>
    <p:extLst>
      <p:ext uri="{BB962C8B-B14F-4D97-AF65-F5344CB8AC3E}">
        <p14:creationId xmlns:p14="http://schemas.microsoft.com/office/powerpoint/2010/main" val="180046473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Shape error examples</a:t>
            </a:r>
          </a:p>
          <a:p>
            <a:pPr lvl="1"/>
            <a:r>
              <a:rPr lang="en-US" dirty="0" smtClean="0">
                <a:latin typeface="Courier"/>
              </a:rPr>
              <a:t>10-3.py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pic>
        <p:nvPicPr>
          <p:cNvPr id="5" name="Picture 4"/>
          <p:cNvPicPr>
            <a:picLocks noChangeAspect="1"/>
          </p:cNvPicPr>
          <p:nvPr/>
        </p:nvPicPr>
        <p:blipFill>
          <a:blip r:embed="rId2"/>
          <a:stretch>
            <a:fillRect/>
          </a:stretch>
        </p:blipFill>
        <p:spPr>
          <a:xfrm>
            <a:off x="199303" y="2746323"/>
            <a:ext cx="8944697" cy="2081315"/>
          </a:xfrm>
          <a:prstGeom prst="rect">
            <a:avLst/>
          </a:prstGeom>
        </p:spPr>
      </p:pic>
    </p:spTree>
    <p:extLst>
      <p:ext uri="{BB962C8B-B14F-4D97-AF65-F5344CB8AC3E}">
        <p14:creationId xmlns:p14="http://schemas.microsoft.com/office/powerpoint/2010/main" val="370542357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Tree>
    <p:extLst>
      <p:ext uri="{BB962C8B-B14F-4D97-AF65-F5344CB8AC3E}">
        <p14:creationId xmlns:p14="http://schemas.microsoft.com/office/powerpoint/2010/main" val="4292995239"/>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dictionaries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223</a:t>
            </a:fld>
            <a:endParaRPr lang="en-US" dirty="0"/>
          </a:p>
        </p:txBody>
      </p:sp>
    </p:spTree>
    <p:extLst>
      <p:ext uri="{BB962C8B-B14F-4D97-AF65-F5344CB8AC3E}">
        <p14:creationId xmlns:p14="http://schemas.microsoft.com/office/powerpoint/2010/main" val="5001652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a:t>Exercise 2</a:t>
            </a:r>
          </a:p>
        </p:txBody>
      </p:sp>
      <p:sp>
        <p:nvSpPr>
          <p:cNvPr id="3" name="Content Placeholder 2"/>
          <p:cNvSpPr>
            <a:spLocks noGrp="1"/>
          </p:cNvSpPr>
          <p:nvPr>
            <p:ph idx="1"/>
          </p:nvPr>
        </p:nvSpPr>
        <p:spPr>
          <a:xfrm>
            <a:off x="914400" y="990597"/>
            <a:ext cx="7772400" cy="5025496"/>
          </a:xfrm>
        </p:spPr>
        <p:txBody>
          <a:bodyPr/>
          <a:lstStyle/>
          <a:p>
            <a:r>
              <a:rPr lang="en-US" dirty="0" smtClean="0"/>
              <a:t>Open template </a:t>
            </a:r>
            <a:r>
              <a:rPr lang="en-US" dirty="0" smtClean="0">
                <a:latin typeface="Courier New" panose="02070309020205020404" pitchFamily="49" charset="0"/>
                <a:cs typeface="Courier New" panose="02070309020205020404" pitchFamily="49" charset="0"/>
              </a:rPr>
              <a:t>10-4.py</a:t>
            </a:r>
            <a:r>
              <a:rPr lang="en-US" dirty="0" smtClean="0"/>
              <a:t>, insert your code, and save it as </a:t>
            </a:r>
            <a:r>
              <a:rPr lang="en-US" dirty="0" smtClean="0">
                <a:latin typeface="Courier New" panose="02070309020205020404" pitchFamily="49" charset="0"/>
                <a:cs typeface="Courier New" panose="02070309020205020404" pitchFamily="49" charset="0"/>
              </a:rPr>
              <a:t>10-4my.py</a:t>
            </a:r>
            <a:r>
              <a:rPr lang="en-US" dirty="0" smtClean="0"/>
              <a:t> in code folder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224</a:t>
            </a:fld>
            <a:endParaRPr lang="en-US" dirty="0"/>
          </a:p>
        </p:txBody>
      </p:sp>
      <p:pic>
        <p:nvPicPr>
          <p:cNvPr id="7" name="Picture 6"/>
          <p:cNvPicPr>
            <a:picLocks noChangeAspect="1"/>
          </p:cNvPicPr>
          <p:nvPr/>
        </p:nvPicPr>
        <p:blipFill>
          <a:blip r:embed="rId2"/>
          <a:stretch>
            <a:fillRect/>
          </a:stretch>
        </p:blipFill>
        <p:spPr>
          <a:xfrm>
            <a:off x="1185333" y="2133467"/>
            <a:ext cx="6561667" cy="4244578"/>
          </a:xfrm>
          <a:prstGeom prst="rect">
            <a:avLst/>
          </a:prstGeom>
        </p:spPr>
      </p:pic>
    </p:spTree>
    <p:extLst>
      <p:ext uri="{BB962C8B-B14F-4D97-AF65-F5344CB8AC3E}">
        <p14:creationId xmlns:p14="http://schemas.microsoft.com/office/powerpoint/2010/main" val="137552636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a:t>
            </a:r>
            <a:r>
              <a:rPr lang="en-US" dirty="0"/>
              <a:t>Exercise 2</a:t>
            </a:r>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raw_input()</a:t>
            </a:r>
            <a:r>
              <a:rPr lang="en-US" dirty="0" smtClean="0"/>
              <a:t> that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Tree>
    <p:extLst>
      <p:ext uri="{BB962C8B-B14F-4D97-AF65-F5344CB8AC3E}">
        <p14:creationId xmlns:p14="http://schemas.microsoft.com/office/powerpoint/2010/main" val="151685205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a:t>
            </a:r>
            <a:r>
              <a:rPr lang="en-US" dirty="0"/>
              <a:t>3</a:t>
            </a:r>
          </a:p>
        </p:txBody>
      </p:sp>
      <p:sp>
        <p:nvSpPr>
          <p:cNvPr id="3" name="Content Placeholder 2"/>
          <p:cNvSpPr>
            <a:spLocks noGrp="1"/>
          </p:cNvSpPr>
          <p:nvPr>
            <p:ph idx="1"/>
          </p:nvPr>
        </p:nvSpPr>
        <p:spPr>
          <a:xfrm>
            <a:off x="914399" y="1016000"/>
            <a:ext cx="7882467" cy="5110163"/>
          </a:xfrm>
        </p:spPr>
        <p:txBody>
          <a:bodyPr/>
          <a:lstStyle/>
          <a:p>
            <a:r>
              <a:rPr lang="en-US" dirty="0" smtClean="0"/>
              <a:t>This one is tough!</a:t>
            </a:r>
          </a:p>
          <a:p>
            <a:pPr lvl="1"/>
            <a:r>
              <a:rPr lang="en-US" dirty="0" smtClean="0"/>
              <a:t>It will require some additional research</a:t>
            </a:r>
          </a:p>
          <a:p>
            <a:r>
              <a:rPr lang="en-US" dirty="0" smtClean="0"/>
              <a:t>Read this file and transform into tuples</a:t>
            </a:r>
          </a:p>
          <a:p>
            <a:pPr lvl="1"/>
            <a:r>
              <a:rPr lang="en-US" sz="2000" dirty="0" smtClean="0">
                <a:latin typeface="Courier New" panose="02070309020205020404" pitchFamily="49" charset="0"/>
                <a:cs typeface="Courier New" panose="02070309020205020404" pitchFamily="49" charset="0"/>
              </a:rPr>
              <a:t>your_root\PythonBootCamp\data\tuples.txt</a:t>
            </a:r>
          </a:p>
          <a:p>
            <a:r>
              <a:rPr lang="en-US" dirty="0" smtClean="0">
                <a:cs typeface="Courier New" panose="02070309020205020404" pitchFamily="49" charset="0"/>
              </a:rPr>
              <a:t>Henceforth, I will not mention the data subfolder specifically:</a:t>
            </a:r>
          </a:p>
          <a:p>
            <a:pPr lvl="1"/>
            <a:r>
              <a:rPr lang="en-US" dirty="0" smtClean="0">
                <a:cs typeface="Courier New" panose="02070309020205020404" pitchFamily="49" charset="0"/>
              </a:rPr>
              <a:t>All data files will be in that folder</a:t>
            </a:r>
            <a:endParaRPr lang="en-US" dirty="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your_root\PythonBootCamp\data</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Tree>
    <p:extLst>
      <p:ext uri="{BB962C8B-B14F-4D97-AF65-F5344CB8AC3E}">
        <p14:creationId xmlns:p14="http://schemas.microsoft.com/office/powerpoint/2010/main" val="2613843949"/>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10.1</a:t>
            </a:r>
            <a:br>
              <a:rPr lang="en-US" u="sng" dirty="0" smtClean="0"/>
            </a:br>
            <a:r>
              <a:rPr lang="en-US" dirty="0" smtClean="0"/>
              <a:t>One More Data Structure: Sets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575083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Sets are not often used, but are sometimes useful</a:t>
            </a:r>
          </a:p>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 like dictionaries</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type</a:t>
            </a:r>
          </a:p>
          <a:p>
            <a:pPr lvl="1"/>
            <a:r>
              <a:rPr lang="en-US" dirty="0" smtClean="0"/>
              <a:t>It is immutable</a:t>
            </a:r>
          </a:p>
          <a:p>
            <a:r>
              <a:rPr lang="en-US" dirty="0" smtClean="0"/>
              <a:t>Reference:</a:t>
            </a:r>
          </a:p>
          <a:p>
            <a:pPr lvl="1"/>
            <a:r>
              <a:rPr lang="en-US" dirty="0">
                <a:hlinkClick r:id="rId2"/>
              </a:rPr>
              <a:t>https://</a:t>
            </a:r>
            <a:r>
              <a:rPr lang="en-US" dirty="0" smtClean="0">
                <a:hlinkClick r:id="rId2"/>
              </a:rPr>
              <a:t>docs.python.org/2/library/sets.html</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Tree>
    <p:extLst>
      <p:ext uri="{BB962C8B-B14F-4D97-AF65-F5344CB8AC3E}">
        <p14:creationId xmlns:p14="http://schemas.microsoft.com/office/powerpoint/2010/main" val="770612659"/>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pPr lvl="1"/>
            <a:r>
              <a:rPr lang="en-US" dirty="0" smtClean="0"/>
              <a:t>Cannot use as dictionary keys</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Tree>
    <p:extLst>
      <p:ext uri="{BB962C8B-B14F-4D97-AF65-F5344CB8AC3E}">
        <p14:creationId xmlns:p14="http://schemas.microsoft.com/office/powerpoint/2010/main" val="1007993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the notebook</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4027382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Set</a:t>
            </a:r>
            <a:endParaRPr lang="en-US" dirty="0"/>
          </a:p>
        </p:txBody>
      </p:sp>
      <p:sp>
        <p:nvSpPr>
          <p:cNvPr id="3" name="Content Placeholder 2"/>
          <p:cNvSpPr>
            <a:spLocks noGrp="1"/>
          </p:cNvSpPr>
          <p:nvPr>
            <p:ph idx="1"/>
          </p:nvPr>
        </p:nvSpPr>
        <p:spPr>
          <a:xfrm>
            <a:off x="914400" y="1447800"/>
            <a:ext cx="8011486" cy="4678363"/>
          </a:xfrm>
        </p:spPr>
        <p:txBody>
          <a:bodyPr/>
          <a:lstStyle/>
          <a:p>
            <a:r>
              <a:rPr lang="en-US" dirty="0" smtClean="0"/>
              <a:t>From a list: </a:t>
            </a:r>
          </a:p>
          <a:p>
            <a:pPr marL="457200" lvl="1" indent="0">
              <a:buNone/>
            </a:pPr>
            <a:r>
              <a:rPr lang="en-US" sz="2400" dirty="0" smtClean="0">
                <a:latin typeface="Courier"/>
              </a:rPr>
              <a:t>my_list = [‘bean’, ‘pea’, ‘corn’, ‘pea’]</a:t>
            </a:r>
          </a:p>
          <a:p>
            <a:pPr marL="457200" lvl="1" indent="0">
              <a:buNone/>
            </a:pPr>
            <a:r>
              <a:rPr lang="en-US" sz="2400" dirty="0" smtClean="0">
                <a:latin typeface="Courier"/>
              </a:rPr>
              <a:t>my_set = set(my_list)</a:t>
            </a:r>
          </a:p>
          <a:p>
            <a:pPr marL="457200" lvl="1" indent="0">
              <a:buNone/>
            </a:pPr>
            <a:r>
              <a:rPr lang="en-US" sz="2400" dirty="0" smtClean="0">
                <a:latin typeface="Courier"/>
              </a:rPr>
              <a:t>print my_set</a:t>
            </a:r>
          </a:p>
          <a:p>
            <a:pPr marL="457200" lvl="1" indent="0">
              <a:buNone/>
            </a:pPr>
            <a:r>
              <a:rPr lang="en-US" sz="2400" dirty="0" smtClean="0">
                <a:latin typeface="Courier"/>
              </a:rPr>
              <a:t>print type(my_set)</a:t>
            </a:r>
          </a:p>
          <a:p>
            <a:r>
              <a:rPr lang="en-US" dirty="0" smtClean="0"/>
              <a:t>Directly</a:t>
            </a:r>
            <a:endParaRPr lang="en-US" sz="2400" dirty="0" smtClean="0"/>
          </a:p>
          <a:p>
            <a:pPr lvl="1"/>
            <a:r>
              <a:rPr lang="en-US" sz="2000" dirty="0" smtClean="0">
                <a:latin typeface="Courier"/>
              </a:rPr>
              <a:t>fruit = {‘apple’, ‘pear’, ‘orange’, ‘banana’}</a:t>
            </a:r>
          </a:p>
          <a:p>
            <a:pPr lvl="1"/>
            <a:r>
              <a:rPr lang="en-US" dirty="0" smtClean="0"/>
              <a:t>Both dictionaries and sets are denoted with curly braces, by Python will interpret this as a set based on the lack of colons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spTree>
    <p:extLst>
      <p:ext uri="{BB962C8B-B14F-4D97-AF65-F5344CB8AC3E}">
        <p14:creationId xmlns:p14="http://schemas.microsoft.com/office/powerpoint/2010/main" val="4039893333"/>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231</a:t>
            </a:fld>
            <a:endParaRPr lang="en-US" dirty="0"/>
          </a:p>
        </p:txBody>
      </p:sp>
    </p:spTree>
    <p:extLst>
      <p:ext uri="{BB962C8B-B14F-4D97-AF65-F5344CB8AC3E}">
        <p14:creationId xmlns:p14="http://schemas.microsoft.com/office/powerpoint/2010/main" val="171243546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my_set = {1, 2, 3}</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232</a:t>
            </a:fld>
            <a:endParaRPr lang="en-US" dirty="0"/>
          </a:p>
        </p:txBody>
      </p:sp>
    </p:spTree>
    <p:extLst>
      <p:ext uri="{BB962C8B-B14F-4D97-AF65-F5344CB8AC3E}">
        <p14:creationId xmlns:p14="http://schemas.microsoft.com/office/powerpoint/2010/main" val="428377021"/>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p:txBody>
          <a:bodyPr/>
          <a:lstStyle/>
          <a:p>
            <a:r>
              <a:rPr lang="en-US" dirty="0" smtClean="0"/>
              <a:t>Get a list of people who emailed Hillary with each address listed once</a:t>
            </a:r>
          </a:p>
          <a:p>
            <a:r>
              <a:rPr lang="en-US" dirty="0" smtClean="0"/>
              <a:t>Get a list of distribution center </a:t>
            </a:r>
            <a:r>
              <a:rPr lang="en-US" dirty="0"/>
              <a:t>picking </a:t>
            </a:r>
            <a:r>
              <a:rPr lang="en-US" dirty="0" smtClean="0"/>
              <a:t>locations for a picking route with each location listed once</a:t>
            </a:r>
          </a:p>
          <a:p>
            <a:r>
              <a:rPr lang="en-US" dirty="0" smtClean="0"/>
              <a:t>Get a list </a:t>
            </a:r>
            <a:r>
              <a:rPr lang="en-US" dirty="0"/>
              <a:t>of suppliers </a:t>
            </a:r>
            <a:r>
              <a:rPr lang="en-US" dirty="0" smtClean="0"/>
              <a:t>for parts of a finished good with each supplier listed once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233</a:t>
            </a:fld>
            <a:endParaRPr lang="en-US" dirty="0"/>
          </a:p>
        </p:txBody>
      </p:sp>
    </p:spTree>
    <p:extLst>
      <p:ext uri="{BB962C8B-B14F-4D97-AF65-F5344CB8AC3E}">
        <p14:creationId xmlns:p14="http://schemas.microsoft.com/office/powerpoint/2010/main" val="308906622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Create a set of the words used in this poem, Poem About life, by Emily Dickinson:</a:t>
            </a:r>
          </a:p>
          <a:p>
            <a:pPr marL="457200" lvl="1" indent="0">
              <a:spcBef>
                <a:spcPts val="2000"/>
              </a:spcBef>
              <a:buNone/>
            </a:pPr>
            <a:r>
              <a:rPr lang="en-US" dirty="0" smtClean="0"/>
              <a:t>If </a:t>
            </a:r>
            <a:r>
              <a:rPr lang="en-US" dirty="0"/>
              <a:t>I can stop one heart from breaking,</a:t>
            </a:r>
          </a:p>
          <a:p>
            <a:pPr marL="457200" lvl="1" indent="0">
              <a:spcBef>
                <a:spcPts val="0"/>
              </a:spcBef>
              <a:buNone/>
            </a:pPr>
            <a:r>
              <a:rPr lang="en-US" dirty="0"/>
              <a:t>I shall not live in vain;</a:t>
            </a:r>
          </a:p>
          <a:p>
            <a:pPr marL="457200" lvl="1" indent="0">
              <a:spcBef>
                <a:spcPts val="0"/>
              </a:spcBef>
              <a:buNone/>
            </a:pPr>
            <a:r>
              <a:rPr lang="en-US" dirty="0"/>
              <a:t>If I can ease one life the aching,</a:t>
            </a:r>
          </a:p>
          <a:p>
            <a:pPr marL="457200" lvl="1" indent="0">
              <a:spcBef>
                <a:spcPts val="0"/>
              </a:spcBef>
              <a:buNone/>
            </a:pPr>
            <a:r>
              <a:rPr lang="en-US" dirty="0"/>
              <a:t>Or cool one pain,</a:t>
            </a:r>
          </a:p>
          <a:p>
            <a:pPr marL="457200" lvl="1" indent="0">
              <a:spcBef>
                <a:spcPts val="0"/>
              </a:spcBef>
              <a:buNone/>
            </a:pPr>
            <a:r>
              <a:rPr lang="en-US" dirty="0"/>
              <a:t>Or help one fainting robin</a:t>
            </a:r>
          </a:p>
          <a:p>
            <a:pPr marL="457200" lvl="1" indent="0">
              <a:spcBef>
                <a:spcPts val="0"/>
              </a:spcBef>
              <a:buNone/>
            </a:pPr>
            <a:r>
              <a:rPr lang="en-US" dirty="0"/>
              <a:t>Unto his nest again,</a:t>
            </a:r>
          </a:p>
          <a:p>
            <a:pPr marL="457200" lvl="1" indent="0">
              <a:spcBef>
                <a:spcPts val="0"/>
              </a:spcBef>
              <a:buNone/>
            </a:pPr>
            <a:r>
              <a:rPr lang="en-US" dirty="0"/>
              <a:t>I shall not live in vain</a:t>
            </a:r>
            <a:r>
              <a:rPr lang="en-US" dirty="0" smtClean="0"/>
              <a:t>.</a:t>
            </a:r>
          </a:p>
          <a:p>
            <a:pPr>
              <a:spcBef>
                <a:spcPts val="2000"/>
              </a:spcBef>
            </a:pPr>
            <a:r>
              <a:rPr lang="en-US" dirty="0" smtClean="0"/>
              <a:t>See </a:t>
            </a:r>
            <a:r>
              <a:rPr lang="en-US" dirty="0" smtClean="0">
                <a:latin typeface="Courier"/>
              </a:rPr>
              <a:t>pal.txt </a:t>
            </a:r>
            <a:r>
              <a:rPr lang="en-US" dirty="0" smtClean="0"/>
              <a:t>and</a:t>
            </a:r>
            <a:r>
              <a:rPr lang="en-US" dirty="0" smtClean="0">
                <a:latin typeface="Courier"/>
              </a:rPr>
              <a:t> pal.ipynb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234</a:t>
            </a:fld>
            <a:endParaRPr lang="en-US" dirty="0"/>
          </a:p>
        </p:txBody>
      </p:sp>
    </p:spTree>
    <p:extLst>
      <p:ext uri="{BB962C8B-B14F-4D97-AF65-F5344CB8AC3E}">
        <p14:creationId xmlns:p14="http://schemas.microsoft.com/office/powerpoint/2010/main" val="140879833"/>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Read all the input from the data source in </a:t>
            </a:r>
            <a:r>
              <a:rPr lang="en-US" dirty="0" smtClean="0">
                <a:hlinkClick r:id="rId2" action="ppaction://hlinksldjump"/>
              </a:rPr>
              <a:t>this exercise </a:t>
            </a:r>
            <a:r>
              <a:rPr lang="en-US" dirty="0" smtClean="0"/>
              <a:t>by appending each term to a list.</a:t>
            </a:r>
          </a:p>
          <a:p>
            <a:r>
              <a:rPr lang="en-US" dirty="0" smtClean="0"/>
              <a:t>Use a </a:t>
            </a:r>
            <a:r>
              <a:rPr lang="en-US" dirty="0" smtClean="0">
                <a:latin typeface="Courier"/>
              </a:rPr>
              <a:t>set</a:t>
            </a:r>
            <a:r>
              <a:rPr lang="en-US" dirty="0" smtClean="0"/>
              <a:t> conversion</a:t>
            </a:r>
            <a:r>
              <a:rPr lang="en-US" dirty="0"/>
              <a:t> </a:t>
            </a:r>
            <a:r>
              <a:rPr lang="en-US" dirty="0" smtClean="0"/>
              <a:t>to create keys for the dictionary so that the </a:t>
            </a:r>
            <a:r>
              <a:rPr lang="en-US" sz="2800" dirty="0" smtClean="0">
                <a:latin typeface="Courier"/>
              </a:rPr>
              <a:t>dictionary.get() </a:t>
            </a:r>
            <a:r>
              <a:rPr lang="en-US" dirty="0" smtClean="0"/>
              <a:t>method is unnecessary.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spTree>
    <p:extLst>
      <p:ext uri="{BB962C8B-B14F-4D97-AF65-F5344CB8AC3E}">
        <p14:creationId xmlns:p14="http://schemas.microsoft.com/office/powerpoint/2010/main" val="237756761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20242"/>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237</a:t>
            </a:fld>
            <a:endParaRPr lang="en-US" dirty="0"/>
          </a:p>
        </p:txBody>
      </p:sp>
    </p:spTree>
    <p:extLst>
      <p:ext uri="{BB962C8B-B14F-4D97-AF65-F5344CB8AC3E}">
        <p14:creationId xmlns:p14="http://schemas.microsoft.com/office/powerpoint/2010/main" val="127915502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238</a:t>
            </a:fld>
            <a:endParaRPr lang="en-US" dirty="0"/>
          </a:p>
        </p:txBody>
      </p:sp>
    </p:spTree>
    <p:extLst>
      <p:ext uri="{BB962C8B-B14F-4D97-AF65-F5344CB8AC3E}">
        <p14:creationId xmlns:p14="http://schemas.microsoft.com/office/powerpoint/2010/main" val="1846133073"/>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239</a:t>
            </a:fld>
            <a:endParaRPr lang="en-US" dirty="0"/>
          </a:p>
        </p:txBody>
      </p:sp>
    </p:spTree>
    <p:extLst>
      <p:ext uri="{BB962C8B-B14F-4D97-AF65-F5344CB8AC3E}">
        <p14:creationId xmlns:p14="http://schemas.microsoft.com/office/powerpoint/2010/main" val="41604398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228718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240</a:t>
            </a:fld>
            <a:endParaRPr lang="en-US" dirty="0"/>
          </a:p>
        </p:txBody>
      </p:sp>
    </p:spTree>
    <p:extLst>
      <p:ext uri="{BB962C8B-B14F-4D97-AF65-F5344CB8AC3E}">
        <p14:creationId xmlns:p14="http://schemas.microsoft.com/office/powerpoint/2010/main" val="3684046791"/>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list of tuples in the format of (key, value)…</a:t>
            </a:r>
          </a:p>
          <a:p>
            <a:r>
              <a:rPr lang="en-US" dirty="0" smtClean="0"/>
              <a:t>Then, sort in descending order of frequency</a:t>
            </a:r>
          </a:p>
          <a:p>
            <a:pPr lvl="1"/>
            <a:r>
              <a:rPr lang="en-US" dirty="0" smtClean="0"/>
              <a:t>From previously mentioned videos:</a:t>
            </a:r>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241</a:t>
            </a:fld>
            <a:endParaRPr lang="en-US" dirty="0"/>
          </a:p>
        </p:txBody>
      </p:sp>
    </p:spTree>
    <p:extLst>
      <p:ext uri="{BB962C8B-B14F-4D97-AF65-F5344CB8AC3E}">
        <p14:creationId xmlns:p14="http://schemas.microsoft.com/office/powerpoint/2010/main" val="1311651590"/>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11</a:t>
            </a:r>
            <a:br>
              <a:rPr lang="en-US" u="sng" dirty="0" smtClean="0"/>
            </a:br>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385917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243</a:t>
            </a:fld>
            <a:endParaRPr lang="en-US" dirty="0"/>
          </a:p>
        </p:txBody>
      </p:sp>
    </p:spTree>
    <p:extLst>
      <p:ext uri="{BB962C8B-B14F-4D97-AF65-F5344CB8AC3E}">
        <p14:creationId xmlns:p14="http://schemas.microsoft.com/office/powerpoint/2010/main" val="297042962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256422509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text 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245</a:t>
            </a:fld>
            <a:endParaRPr lang="en-US" dirty="0"/>
          </a:p>
        </p:txBody>
      </p:sp>
    </p:spTree>
    <p:extLst>
      <p:ext uri="{BB962C8B-B14F-4D97-AF65-F5344CB8AC3E}">
        <p14:creationId xmlns:p14="http://schemas.microsoft.com/office/powerpoint/2010/main" val="3512190681"/>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match any 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246</a:t>
            </a:fld>
            <a:endParaRPr lang="en-US" dirty="0"/>
          </a:p>
        </p:txBody>
      </p:sp>
    </p:spTree>
    <p:extLst>
      <p:ext uri="{BB962C8B-B14F-4D97-AF65-F5344CB8AC3E}">
        <p14:creationId xmlns:p14="http://schemas.microsoft.com/office/powerpoint/2010/main" val="3705222357"/>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247</a:t>
            </a:fld>
            <a:endParaRPr lang="en-US" dirty="0"/>
          </a:p>
        </p:txBody>
      </p:sp>
    </p:spTree>
    <p:extLst>
      <p:ext uri="{BB962C8B-B14F-4D97-AF65-F5344CB8AC3E}">
        <p14:creationId xmlns:p14="http://schemas.microsoft.com/office/powerpoint/2010/main" val="1846511328"/>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980793"/>
            <a:ext cx="7969624" cy="5313253"/>
          </a:xfrm>
        </p:spPr>
        <p:txBody>
          <a:bodyPr/>
          <a:lstStyle/>
          <a:p>
            <a:pPr>
              <a:spcBef>
                <a:spcPts val="0"/>
              </a:spcBef>
            </a:pPr>
            <a:r>
              <a:rPr lang="en-US" dirty="0" smtClean="0"/>
              <a:t>Practice with </a:t>
            </a:r>
            <a:r>
              <a:rPr lang="en-US" dirty="0" smtClean="0">
                <a:latin typeface="Courier New" panose="02070309020205020404" pitchFamily="49" charset="0"/>
                <a:cs typeface="Courier New" panose="02070309020205020404" pitchFamily="49" charset="0"/>
              </a:rPr>
              <a:t>regexr.com</a:t>
            </a:r>
            <a:r>
              <a:rPr lang="en-US" dirty="0" smtClean="0"/>
              <a:t> </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spcBef>
                <a:spcPts val="0"/>
              </a:spcBef>
            </a:pPr>
            <a:r>
              <a:rPr lang="en-US" dirty="0" smtClean="0"/>
              <a:t>Find consecutive sequences of characters</a:t>
            </a:r>
          </a:p>
          <a:p>
            <a:pPr lvl="2">
              <a:spcBef>
                <a:spcPts val="0"/>
              </a:spcBef>
            </a:pPr>
            <a:r>
              <a:rPr lang="en-US" dirty="0" smtClean="0">
                <a:latin typeface="Courier"/>
              </a:rPr>
              <a:t>[A-Za-z]+</a:t>
            </a:r>
          </a:p>
          <a:p>
            <a:pPr lvl="1">
              <a:spcBef>
                <a:spcPts val="0"/>
              </a:spcBef>
            </a:pPr>
            <a:r>
              <a:rPr lang="en-US" dirty="0" smtClean="0"/>
              <a:t>Find whitespace characters</a:t>
            </a:r>
          </a:p>
          <a:p>
            <a:pPr lvl="2">
              <a:spcBef>
                <a:spcPts val="0"/>
              </a:spcBef>
            </a:pPr>
            <a:r>
              <a:rPr lang="en-US" dirty="0" smtClean="0">
                <a:latin typeface="Courier"/>
              </a:rPr>
              <a:t>\s</a:t>
            </a:r>
          </a:p>
          <a:p>
            <a:pPr lvl="1">
              <a:spcBef>
                <a:spcPts val="0"/>
              </a:spcBef>
            </a:pPr>
            <a:r>
              <a:rPr lang="en-US" dirty="0" smtClean="0"/>
              <a:t>Find consecutive whitespace characters</a:t>
            </a:r>
          </a:p>
          <a:p>
            <a:pPr lvl="2">
              <a:spcBef>
                <a:spcPts val="0"/>
              </a:spcBef>
            </a:pPr>
            <a:r>
              <a:rPr lang="en-US" dirty="0" smtClean="0">
                <a:latin typeface="Courier"/>
              </a:rPr>
              <a:t>\s+</a:t>
            </a:r>
          </a:p>
          <a:p>
            <a:pPr lvl="1">
              <a:spcBef>
                <a:spcPts val="0"/>
              </a:spcBef>
            </a:pPr>
            <a:r>
              <a:rPr lang="en-US" dirty="0" smtClean="0"/>
              <a:t>Find all instances of </a:t>
            </a:r>
            <a:r>
              <a:rPr lang="en-US" dirty="0" smtClean="0">
                <a:latin typeface="Courier"/>
              </a:rPr>
              <a:t>s</a:t>
            </a:r>
            <a:r>
              <a:rPr lang="en-US" dirty="0" smtClean="0"/>
              <a:t> and </a:t>
            </a:r>
            <a:r>
              <a:rPr lang="en-US" dirty="0" smtClean="0">
                <a:latin typeface="Courier"/>
              </a:rPr>
              <a:t>t</a:t>
            </a:r>
          </a:p>
          <a:p>
            <a:pPr lvl="2">
              <a:spcBef>
                <a:spcPts val="0"/>
              </a:spcBef>
            </a:pPr>
            <a:r>
              <a:rPr lang="en-US" dirty="0" smtClean="0">
                <a:latin typeface="Courier"/>
              </a:rPr>
              <a:t>s|t </a:t>
            </a:r>
            <a:r>
              <a:rPr lang="en-US" dirty="0" smtClean="0"/>
              <a:t>or</a:t>
            </a:r>
            <a:r>
              <a:rPr lang="en-US" dirty="0" smtClean="0">
                <a:latin typeface="Courier"/>
              </a:rPr>
              <a:t> [st]</a:t>
            </a:r>
            <a:endParaRPr lang="en-US" dirty="0">
              <a:latin typeface="Courier"/>
            </a:endParaRPr>
          </a:p>
          <a:p>
            <a:pPr lvl="1">
              <a:spcBef>
                <a:spcPts val="0"/>
              </a:spcBef>
            </a:pPr>
            <a:r>
              <a:rPr lang="en-US" dirty="0" smtClean="0"/>
              <a:t>Find all instances of  </a:t>
            </a:r>
            <a:r>
              <a:rPr lang="en-US" dirty="0" smtClean="0">
                <a:latin typeface="Courier"/>
              </a:rPr>
              <a:t>ss</a:t>
            </a:r>
            <a:r>
              <a:rPr lang="en-US" dirty="0" smtClean="0"/>
              <a:t> </a:t>
            </a:r>
            <a:r>
              <a:rPr lang="en-US" dirty="0"/>
              <a:t>and </a:t>
            </a:r>
            <a:r>
              <a:rPr lang="en-US" dirty="0" smtClean="0">
                <a:latin typeface="Courier"/>
              </a:rPr>
              <a:t>tt</a:t>
            </a:r>
            <a:r>
              <a:rPr lang="en-US" dirty="0" smtClean="0"/>
              <a:t>,  </a:t>
            </a:r>
          </a:p>
          <a:p>
            <a:pPr lvl="2">
              <a:spcBef>
                <a:spcPts val="0"/>
              </a:spcBef>
            </a:pPr>
            <a:r>
              <a:rPr lang="en-US" dirty="0" smtClean="0"/>
              <a:t>ss|tt</a:t>
            </a:r>
          </a:p>
          <a:p>
            <a:pPr lvl="1">
              <a:spcBef>
                <a:spcPts val="0"/>
              </a:spcBef>
            </a:pPr>
            <a:r>
              <a:rPr lang="en-US" dirty="0" smtClean="0"/>
              <a:t>Find all instances of a period</a:t>
            </a:r>
          </a:p>
        </p:txBody>
      </p:sp>
      <p:sp>
        <p:nvSpPr>
          <p:cNvPr id="4" name="Slide Number Placeholder 3"/>
          <p:cNvSpPr>
            <a:spLocks noGrp="1"/>
          </p:cNvSpPr>
          <p:nvPr>
            <p:ph type="sldNum" sz="quarter" idx="12"/>
          </p:nvPr>
        </p:nvSpPr>
        <p:spPr/>
        <p:txBody>
          <a:bodyPr/>
          <a:lstStyle/>
          <a:p>
            <a:fld id="{4577FE26-ACD1-4964-932B-823877B1C5B5}" type="slidenum">
              <a:rPr lang="en-US" smtClean="0"/>
              <a:t>248</a:t>
            </a:fld>
            <a:endParaRPr lang="en-US" dirty="0"/>
          </a:p>
        </p:txBody>
      </p:sp>
    </p:spTree>
    <p:extLst>
      <p:ext uri="{BB962C8B-B14F-4D97-AF65-F5344CB8AC3E}">
        <p14:creationId xmlns:p14="http://schemas.microsoft.com/office/powerpoint/2010/main" val="2128444313"/>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 with any number of digits before and after a possible decimal point</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249</a:t>
            </a:fld>
            <a:endParaRPr lang="en-US" dirty="0"/>
          </a:p>
        </p:txBody>
      </p:sp>
    </p:spTree>
    <p:extLst>
      <p:ext uri="{BB962C8B-B14F-4D97-AF65-F5344CB8AC3E}">
        <p14:creationId xmlns:p14="http://schemas.microsoft.com/office/powerpoint/2010/main" val="3015889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19147509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250</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309655002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251</a:t>
            </a:fld>
            <a:endParaRPr lang="en-US" dirty="0"/>
          </a:p>
        </p:txBody>
      </p:sp>
    </p:spTree>
    <p:extLst>
      <p:ext uri="{BB962C8B-B14F-4D97-AF65-F5344CB8AC3E}">
        <p14:creationId xmlns:p14="http://schemas.microsoft.com/office/powerpoint/2010/main" val="850799122"/>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75284346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&lt;_sre.SRE_Match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1749936400"/>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254</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63143117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task:</a:t>
            </a:r>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255</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346775929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256</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136238560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257</a:t>
            </a:fld>
            <a:endParaRPr lang="en-US" dirty="0"/>
          </a:p>
        </p:txBody>
      </p:sp>
    </p:spTree>
    <p:extLst>
      <p:ext uri="{BB962C8B-B14F-4D97-AF65-F5344CB8AC3E}">
        <p14:creationId xmlns:p14="http://schemas.microsoft.com/office/powerpoint/2010/main" val="4862983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258</a:t>
            </a:fld>
            <a:endParaRPr lang="en-US" dirty="0"/>
          </a:p>
        </p:txBody>
      </p:sp>
    </p:spTree>
    <p:extLst>
      <p:ext uri="{BB962C8B-B14F-4D97-AF65-F5344CB8AC3E}">
        <p14:creationId xmlns:p14="http://schemas.microsoft.com/office/powerpoint/2010/main" val="585318346"/>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259</a:t>
            </a:fld>
            <a:endParaRPr lang="en-US" dirty="0"/>
          </a:p>
        </p:txBody>
      </p:sp>
    </p:spTree>
    <p:extLst>
      <p:ext uri="{BB962C8B-B14F-4D97-AF65-F5344CB8AC3E}">
        <p14:creationId xmlns:p14="http://schemas.microsoft.com/office/powerpoint/2010/main" val="36265365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smtClean="0">
                <a:latin typeface="Courier New" panose="02070309020205020404" pitchFamily="49" charset="0"/>
                <a:cs typeface="Courier New" panose="02070309020205020404" pitchFamily="49" charset="0"/>
              </a:rPr>
              <a:t>Help-Keyboard Shortcuts</a:t>
            </a:r>
            <a:endParaRPr lang="en-US" dirty="0" smtClean="0"/>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Esc+m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Tree>
    <p:extLst>
      <p:ext uri="{BB962C8B-B14F-4D97-AF65-F5344CB8AC3E}">
        <p14:creationId xmlns:p14="http://schemas.microsoft.com/office/powerpoint/2010/main" val="192869072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1783069335"/>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1144393950"/>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2926681723"/>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4182322316"/>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character, \</a:t>
            </a:r>
          </a:p>
          <a:p>
            <a:pPr lvl="1">
              <a:spcBef>
                <a:spcPts val="0"/>
              </a:spcBef>
            </a:pPr>
            <a:r>
              <a:rPr lang="en-US" dirty="0" smtClean="0"/>
              <a:t>If you mean a period, then use \.</a:t>
            </a:r>
          </a:p>
          <a:p>
            <a:pPr lvl="1">
              <a:spcBef>
                <a:spcPts val="0"/>
              </a:spcBef>
            </a:pPr>
            <a:r>
              <a:rPr lang="en-US" dirty="0" smtClean="0"/>
              <a:t>If you mean a backslash then \\</a:t>
            </a:r>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264</a:t>
            </a:fld>
            <a:endParaRPr lang="en-US" dirty="0"/>
          </a:p>
        </p:txBody>
      </p:sp>
    </p:spTree>
    <p:extLst>
      <p:ext uri="{BB962C8B-B14F-4D97-AF65-F5344CB8AC3E}">
        <p14:creationId xmlns:p14="http://schemas.microsoft.com/office/powerpoint/2010/main" val="1547405583"/>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spTree>
    <p:extLst>
      <p:ext uri="{BB962C8B-B14F-4D97-AF65-F5344CB8AC3E}">
        <p14:creationId xmlns:p14="http://schemas.microsoft.com/office/powerpoint/2010/main" val="654776614"/>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Courses:</a:t>
            </a:r>
            <a:endParaRPr lang="en-US" dirty="0" smtClean="0">
              <a:hlinkClick r:id=""/>
            </a:endParaRPr>
          </a:p>
          <a:p>
            <a:pPr lvl="2"/>
            <a:r>
              <a:rPr lang="en-US" dirty="0" smtClean="0">
                <a:hlinkClick r:id=""/>
              </a:rPr>
              <a:t>https</a:t>
            </a:r>
            <a:r>
              <a:rPr lang="en-US" dirty="0">
                <a:hlinkClick r:id="rId2"/>
              </a:rPr>
              <a:t>://regexone.com</a:t>
            </a:r>
            <a:r>
              <a:rPr lang="en-US" dirty="0" smtClean="0">
                <a:hlinkClick r:id="rId2"/>
              </a:rPr>
              <a:t>/</a:t>
            </a:r>
            <a:endParaRPr lang="en-US" dirty="0" smtClean="0"/>
          </a:p>
          <a:p>
            <a:pPr lvl="2"/>
            <a:r>
              <a:rPr lang="en-US" dirty="0">
                <a:hlinkClick r:id="rId3"/>
              </a:rPr>
              <a:t>https://</a:t>
            </a:r>
            <a:r>
              <a:rPr lang="en-US" dirty="0" smtClean="0">
                <a:hlinkClick r:id="rId3"/>
              </a:rPr>
              <a:t>teamtreehouse.com/library/regular-expressions-in-python</a:t>
            </a:r>
            <a:endParaRPr lang="en-US" dirty="0" smtClean="0"/>
          </a:p>
          <a:p>
            <a:r>
              <a:rPr lang="en-US" dirty="0" smtClean="0"/>
              <a:t>Caveat:</a:t>
            </a:r>
          </a:p>
          <a:p>
            <a:pPr lvl="1"/>
            <a:r>
              <a:rPr lang="en-US" dirty="0" smtClean="0"/>
              <a:t>I haven’t taken these courses</a:t>
            </a:r>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t>266</a:t>
            </a:fld>
            <a:endParaRPr lang="en-US" dirty="0"/>
          </a:p>
        </p:txBody>
      </p:sp>
    </p:spTree>
    <p:extLst>
      <p:ext uri="{BB962C8B-B14F-4D97-AF65-F5344CB8AC3E}">
        <p14:creationId xmlns:p14="http://schemas.microsoft.com/office/powerpoint/2010/main" val="208069851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spTree>
    <p:extLst>
      <p:ext uri="{BB962C8B-B14F-4D97-AF65-F5344CB8AC3E}">
        <p14:creationId xmlns:p14="http://schemas.microsoft.com/office/powerpoint/2010/main" val="167534143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767336368"/>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spTree>
    <p:extLst>
      <p:ext uri="{BB962C8B-B14F-4D97-AF65-F5344CB8AC3E}">
        <p14:creationId xmlns:p14="http://schemas.microsoft.com/office/powerpoint/2010/main" val="36741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Cheatsheets</a:t>
            </a:r>
            <a:endParaRPr lang="en-US" dirty="0"/>
          </a:p>
        </p:txBody>
      </p:sp>
      <p:sp>
        <p:nvSpPr>
          <p:cNvPr id="3" name="Content Placeholder 2"/>
          <p:cNvSpPr>
            <a:spLocks noGrp="1"/>
          </p:cNvSpPr>
          <p:nvPr>
            <p:ph idx="1"/>
          </p:nvPr>
        </p:nvSpPr>
        <p:spPr>
          <a:xfrm>
            <a:off x="914400" y="1447800"/>
            <a:ext cx="8028264" cy="4678363"/>
          </a:xfrm>
        </p:spPr>
        <p:txBody>
          <a:bodyPr/>
          <a:lstStyle/>
          <a:p>
            <a:r>
              <a:rPr lang="en-US" dirty="0"/>
              <a:t>From </a:t>
            </a:r>
            <a:r>
              <a:rPr lang="en-US" sz="2400" dirty="0">
                <a:hlinkClick r:id="rId2"/>
              </a:rPr>
              <a:t>http://</a:t>
            </a:r>
            <a:r>
              <a:rPr lang="en-US" sz="2400" dirty="0" smtClean="0">
                <a:hlinkClick r:id="rId2"/>
              </a:rPr>
              <a:t>www.datasciencefree.com/cheatsheets.html</a:t>
            </a:r>
            <a:r>
              <a:rPr lang="en-US" sz="2400" dirty="0" smtClean="0"/>
              <a:t> </a:t>
            </a:r>
            <a:endParaRPr lang="en-US" dirty="0"/>
          </a:p>
          <a:p>
            <a:r>
              <a:rPr lang="en-US" dirty="0" smtClean="0"/>
              <a:t>Look here:</a:t>
            </a:r>
          </a:p>
          <a:p>
            <a:pPr lvl="1"/>
            <a:r>
              <a:rPr lang="en-US" dirty="0" smtClean="0"/>
              <a:t> </a:t>
            </a:r>
            <a:r>
              <a:rPr lang="en-US" sz="2400" dirty="0" smtClean="0">
                <a:latin typeface="Courier New" panose="02070309020205020404" pitchFamily="49" charset="0"/>
                <a:cs typeface="Courier New" panose="02070309020205020404" pitchFamily="49" charset="0"/>
              </a:rPr>
              <a:t>your_root\PythonBootCamp\cheatsheets</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24946530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case</a:t>
            </a:r>
          </a:p>
          <a:p>
            <a:pPr lvl="1">
              <a:spcBef>
                <a:spcPts val="200"/>
              </a:spcBef>
            </a:pPr>
            <a:r>
              <a:rPr lang="en-US" dirty="0" smtClean="0"/>
              <a:t>‘She’ and ‘she’ should be combined in the same histogram bin</a:t>
            </a:r>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whitespace from right and left</a:t>
            </a:r>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spTree>
    <p:extLst>
      <p:ext uri="{BB962C8B-B14F-4D97-AF65-F5344CB8AC3E}">
        <p14:creationId xmlns:p14="http://schemas.microsoft.com/office/powerpoint/2010/main" val="1838208271"/>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strip all whitespace from left side</a:t>
            </a:r>
          </a:p>
          <a:p>
            <a:pPr lvl="1"/>
            <a:r>
              <a:rPr lang="en-US" dirty="0" smtClean="0">
                <a:cs typeface="Courier New" panose="02070309020205020404" pitchFamily="49" charset="0"/>
              </a:rPr>
              <a:t>You 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700859716"/>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Text Analysis</a:t>
            </a:r>
            <a:endParaRPr lang="en-US" dirty="0"/>
          </a:p>
        </p:txBody>
      </p:sp>
      <p:sp>
        <p:nvSpPr>
          <p:cNvPr id="3" name="Content Placeholder 2"/>
          <p:cNvSpPr>
            <a:spLocks noGrp="1"/>
          </p:cNvSpPr>
          <p:nvPr>
            <p:ph idx="1"/>
          </p:nvPr>
        </p:nvSpPr>
        <p:spPr>
          <a:xfrm>
            <a:off x="914400" y="1023458"/>
            <a:ext cx="8011486" cy="5102706"/>
          </a:xfrm>
        </p:spPr>
        <p:txBody>
          <a:bodyPr/>
          <a:lstStyle/>
          <a:p>
            <a:pPr>
              <a:spcBef>
                <a:spcPts val="0"/>
              </a:spcBef>
            </a:pPr>
            <a:r>
              <a:rPr lang="en-US" dirty="0" smtClean="0"/>
              <a:t>Shakespeare’s Hamlet</a:t>
            </a:r>
          </a:p>
          <a:p>
            <a:pPr lvl="1">
              <a:spcBef>
                <a:spcPts val="0"/>
              </a:spcBef>
            </a:pPr>
            <a:r>
              <a:rPr lang="en-US" sz="1800" dirty="0">
                <a:hlinkClick r:id="rId2"/>
              </a:rPr>
              <a:t>http://www.nosweatshakespeare.com/quotes/hamlet-to-be-or-not-to-be</a:t>
            </a:r>
            <a:r>
              <a:rPr lang="en-US" sz="1800" dirty="0" smtClean="0">
                <a:hlinkClick r:id="rId2"/>
              </a:rPr>
              <a:t>/</a:t>
            </a:r>
            <a:r>
              <a:rPr lang="en-US" sz="1800" dirty="0" smtClean="0"/>
              <a:t> </a:t>
            </a:r>
          </a:p>
          <a:p>
            <a:pPr>
              <a:spcBef>
                <a:spcPts val="0"/>
              </a:spcBef>
            </a:pPr>
            <a:r>
              <a:rPr lang="en-US" dirty="0" smtClean="0"/>
              <a:t>Text file: </a:t>
            </a:r>
            <a:r>
              <a:rPr lang="en-US" dirty="0" smtClean="0">
                <a:latin typeface="Courier New" panose="02070309020205020404" pitchFamily="49" charset="0"/>
                <a:cs typeface="Courier New" panose="02070309020205020404" pitchFamily="49" charset="0"/>
              </a:rPr>
              <a:t>HamletSililoquy.txt</a:t>
            </a:r>
          </a:p>
          <a:p>
            <a:pPr>
              <a:spcBef>
                <a:spcPts val="0"/>
              </a:spcBef>
            </a:pPr>
            <a:r>
              <a:rPr lang="en-US" dirty="0" smtClean="0">
                <a:cs typeface="Courier New" panose="02070309020205020404" pitchFamily="49" charset="0"/>
              </a:rPr>
              <a:t>Solution file: </a:t>
            </a:r>
            <a:r>
              <a:rPr lang="en-US" dirty="0" smtClean="0">
                <a:latin typeface="Courier New" panose="02070309020205020404" pitchFamily="49" charset="0"/>
                <a:cs typeface="Courier New" panose="02070309020205020404" pitchFamily="49" charset="0"/>
              </a:rPr>
              <a:t>ShakespeareParse.py</a:t>
            </a:r>
          </a:p>
          <a:p>
            <a:pPr>
              <a:spcBef>
                <a:spcPts val="0"/>
              </a:spcBef>
            </a:pPr>
            <a:r>
              <a:rPr lang="en-US" dirty="0" smtClean="0">
                <a:cs typeface="Courier New" panose="02070309020205020404" pitchFamily="49" charset="0"/>
              </a:rPr>
              <a:t>Tasks</a:t>
            </a:r>
          </a:p>
          <a:p>
            <a:pPr lvl="1">
              <a:spcBef>
                <a:spcPts val="0"/>
              </a:spcBef>
            </a:pPr>
            <a:r>
              <a:rPr lang="en-US" dirty="0" smtClean="0">
                <a:cs typeface="Courier New" panose="02070309020205020404" pitchFamily="49" charset="0"/>
              </a:rPr>
              <a:t>Open file</a:t>
            </a:r>
          </a:p>
          <a:p>
            <a:pPr lvl="1">
              <a:spcBef>
                <a:spcPts val="0"/>
              </a:spcBef>
            </a:pPr>
            <a:r>
              <a:rPr lang="en-US" dirty="0" smtClean="0">
                <a:cs typeface="Courier New" panose="02070309020205020404" pitchFamily="49" charset="0"/>
              </a:rPr>
              <a:t>Split text into lists of words</a:t>
            </a:r>
          </a:p>
          <a:p>
            <a:pPr lvl="1">
              <a:spcBef>
                <a:spcPts val="0"/>
              </a:spcBef>
            </a:pPr>
            <a:r>
              <a:rPr lang="en-US" dirty="0" smtClean="0">
                <a:cs typeface="Courier New" panose="02070309020205020404" pitchFamily="49" charset="0"/>
              </a:rPr>
              <a:t>Look for other desirable text processing steps</a:t>
            </a:r>
          </a:p>
          <a:p>
            <a:pPr lvl="1">
              <a:spcBef>
                <a:spcPts val="0"/>
              </a:spcBef>
            </a:pPr>
            <a:r>
              <a:rPr lang="en-US" dirty="0" smtClean="0">
                <a:cs typeface="Courier New" panose="02070309020205020404" pitchFamily="49" charset="0"/>
              </a:rPr>
              <a:t>Create </a:t>
            </a:r>
            <a:r>
              <a:rPr lang="en-US" dirty="0">
                <a:cs typeface="Courier New" panose="02070309020205020404" pitchFamily="49" charset="0"/>
              </a:rPr>
              <a:t>frequency histogram of </a:t>
            </a:r>
            <a:r>
              <a:rPr lang="en-US" dirty="0" smtClean="0">
                <a:cs typeface="Courier New" panose="02070309020205020404" pitchFamily="49" charset="0"/>
              </a:rPr>
              <a:t>words with a dictionary</a:t>
            </a:r>
          </a:p>
          <a:p>
            <a:pPr lvl="1">
              <a:spcBef>
                <a:spcPts val="0"/>
              </a:spcBef>
            </a:pPr>
            <a:r>
              <a:rPr lang="en-US" dirty="0" smtClean="0">
                <a:cs typeface="Courier New" panose="02070309020205020404" pitchFamily="49" charset="0"/>
              </a:rPr>
              <a:t>Print out the frequency histogram data in descending order of frequency</a:t>
            </a:r>
          </a:p>
          <a:p>
            <a:pPr lvl="1">
              <a:spcBef>
                <a:spcPts val="0"/>
              </a:spcBef>
            </a:pPr>
            <a:r>
              <a:rPr lang="en-US" dirty="0" smtClean="0">
                <a:cs typeface="Courier New" panose="02070309020205020404" pitchFamily="49" charset="0"/>
              </a:rPr>
              <a:t>Bonus: plot the frequency histogram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177106070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3: Find email text corresponding to “From” lines</a:t>
            </a:r>
          </a:p>
          <a:p>
            <a:pPr lvl="1"/>
            <a:r>
              <a:rPr lang="en-US" dirty="0" smtClean="0"/>
              <a:t>You might want to document all people who sent email to another particular person</a:t>
            </a:r>
          </a:p>
          <a:p>
            <a:pPr lvl="1"/>
            <a:r>
              <a:rPr lang="en-US" dirty="0" smtClean="0"/>
              <a:t>Retrieve and manipulate data, then re-search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326914179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smtClean="0"/>
              <a:t>Example: Find line containing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t>You will need to change the file path for your computer</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274</a:t>
            </a:fld>
            <a:endParaRPr lang="en-US" dirty="0"/>
          </a:p>
        </p:txBody>
      </p:sp>
      <p:pic>
        <p:nvPicPr>
          <p:cNvPr id="6" name="Picture 5"/>
          <p:cNvPicPr>
            <a:picLocks noChangeAspect="1"/>
          </p:cNvPicPr>
          <p:nvPr/>
        </p:nvPicPr>
        <p:blipFill>
          <a:blip r:embed="rId2"/>
          <a:stretch>
            <a:fillRect/>
          </a:stretch>
        </p:blipFill>
        <p:spPr>
          <a:xfrm>
            <a:off x="914400" y="3141714"/>
            <a:ext cx="8105775" cy="2247900"/>
          </a:xfrm>
          <a:prstGeom prst="rect">
            <a:avLst/>
          </a:prstGeom>
        </p:spPr>
      </p:pic>
    </p:spTree>
    <p:extLst>
      <p:ext uri="{BB962C8B-B14F-4D97-AF65-F5344CB8AC3E}">
        <p14:creationId xmlns:p14="http://schemas.microsoft.com/office/powerpoint/2010/main" val="2317497115"/>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Find only lines starting with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r>
              <a:rPr lang="en-US" dirty="0" smtClean="0"/>
              <a:t>?</a:t>
            </a:r>
          </a:p>
          <a:p>
            <a:pPr lvl="1"/>
            <a:r>
              <a:rPr lang="en-US" dirty="0" smtClean="0"/>
              <a:t>Use caret: ^</a:t>
            </a:r>
          </a:p>
          <a:p>
            <a:pPr lvl="1"/>
            <a:r>
              <a:rPr lang="en-US" dirty="0">
                <a:latin typeface="Courier New" panose="02070309020205020404" pitchFamily="49" charset="0"/>
                <a:cs typeface="Courier New" panose="02070309020205020404" pitchFamily="49" charset="0"/>
              </a:rPr>
              <a:t>re.search('^From', line</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To match end of string use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pic>
        <p:nvPicPr>
          <p:cNvPr id="6" name="Picture 5"/>
          <p:cNvPicPr>
            <a:picLocks noChangeAspect="1"/>
          </p:cNvPicPr>
          <p:nvPr/>
        </p:nvPicPr>
        <p:blipFill>
          <a:blip r:embed="rId2"/>
          <a:stretch>
            <a:fillRect/>
          </a:stretch>
        </p:blipFill>
        <p:spPr>
          <a:xfrm>
            <a:off x="878845" y="3883025"/>
            <a:ext cx="8239125" cy="2362200"/>
          </a:xfrm>
          <a:prstGeom prst="rect">
            <a:avLst/>
          </a:prstGeom>
        </p:spPr>
      </p:pic>
    </p:spTree>
    <p:extLst>
      <p:ext uri="{BB962C8B-B14F-4D97-AF65-F5344CB8AC3E}">
        <p14:creationId xmlns:p14="http://schemas.microsoft.com/office/powerpoint/2010/main" val="79946252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4533"/>
            <a:ext cx="7772400" cy="4678363"/>
          </a:xfrm>
        </p:spPr>
        <p:txBody>
          <a:bodyPr/>
          <a:lstStyle/>
          <a:p>
            <a:r>
              <a:rPr lang="en-US" dirty="0" smtClean="0"/>
              <a:t>What if you cannot count on </a:t>
            </a:r>
            <a:r>
              <a:rPr lang="en-US" dirty="0">
                <a:latin typeface="Courier New" panose="02070309020205020404" pitchFamily="49" charset="0"/>
                <a:cs typeface="Courier New" panose="02070309020205020404" pitchFamily="49" charset="0"/>
              </a:rPr>
              <a:t>'From'</a:t>
            </a:r>
            <a:r>
              <a:rPr lang="en-US" dirty="0" smtClean="0"/>
              <a:t> being the first characters because extraneous whitespace characters sometimes are inserted at the beginning of a line?</a:t>
            </a:r>
          </a:p>
          <a:p>
            <a:pPr lvl="1"/>
            <a:r>
              <a:rPr lang="en-US" dirty="0" smtClean="0"/>
              <a:t>Then use </a:t>
            </a:r>
            <a:r>
              <a:rPr lang="en-US" dirty="0" smtClean="0">
                <a:latin typeface="Courier New" panose="02070309020205020404" pitchFamily="49" charset="0"/>
                <a:cs typeface="Courier New" panose="02070309020205020404" pitchFamily="49" charset="0"/>
              </a:rPr>
              <a:t>lstrip()</a:t>
            </a:r>
            <a:r>
              <a:rPr lang="en-US" dirty="0" smtClean="0"/>
              <a:t>on the string variable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pic>
        <p:nvPicPr>
          <p:cNvPr id="5" name="Picture 4"/>
          <p:cNvPicPr>
            <a:picLocks noChangeAspect="1"/>
          </p:cNvPicPr>
          <p:nvPr/>
        </p:nvPicPr>
        <p:blipFill>
          <a:blip r:embed="rId2"/>
          <a:stretch>
            <a:fillRect/>
          </a:stretch>
        </p:blipFill>
        <p:spPr>
          <a:xfrm>
            <a:off x="882077" y="3978275"/>
            <a:ext cx="8229600" cy="2371725"/>
          </a:xfrm>
          <a:prstGeom prst="rect">
            <a:avLst/>
          </a:prstGeom>
        </p:spPr>
      </p:pic>
    </p:spTree>
    <p:extLst>
      <p:ext uri="{BB962C8B-B14F-4D97-AF65-F5344CB8AC3E}">
        <p14:creationId xmlns:p14="http://schemas.microsoft.com/office/powerpoint/2010/main" val="832141947"/>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12923"/>
            <a:ext cx="7993626" cy="4678363"/>
          </a:xfrm>
        </p:spPr>
        <p:txBody>
          <a:bodyPr/>
          <a:lstStyle/>
          <a:p>
            <a:pPr>
              <a:spcBef>
                <a:spcPts val="200"/>
              </a:spcBef>
            </a:pPr>
            <a:r>
              <a:rPr lang="en-US" dirty="0" smtClean="0"/>
              <a:t>What if  target text is sometimes misspelled?</a:t>
            </a:r>
          </a:p>
          <a:p>
            <a:pPr lvl="1">
              <a:spcBef>
                <a:spcPts val="200"/>
              </a:spcBef>
            </a:pPr>
            <a:r>
              <a:rPr lang="en-US" dirty="0" smtClean="0"/>
              <a:t>No problem!</a:t>
            </a:r>
          </a:p>
          <a:p>
            <a:pPr lvl="1">
              <a:spcBef>
                <a:spcPts val="200"/>
              </a:spcBef>
            </a:pPr>
            <a:r>
              <a:rPr lang="en-US" dirty="0" smtClean="0"/>
              <a:t>Okay, this is a bit tougher</a:t>
            </a:r>
          </a:p>
          <a:p>
            <a:pPr lvl="2">
              <a:spcBef>
                <a:spcPts val="200"/>
              </a:spcBef>
            </a:pPr>
            <a:r>
              <a:rPr lang="en-US" dirty="0" smtClean="0"/>
              <a:t>You can’t guarantee how the misspelling will occur and there can be many, many ways</a:t>
            </a:r>
          </a:p>
          <a:p>
            <a:pPr lvl="1">
              <a:spcBef>
                <a:spcPts val="200"/>
              </a:spcBef>
            </a:pPr>
            <a:r>
              <a:rPr lang="en-US" dirty="0" smtClean="0"/>
              <a:t>Use a wild card character:</a:t>
            </a:r>
          </a:p>
          <a:p>
            <a:pPr lvl="2">
              <a:spcBef>
                <a:spcPts val="200"/>
              </a:spcBef>
            </a:pPr>
            <a:r>
              <a:rPr lang="en-US" dirty="0" smtClean="0"/>
              <a:t> . Matches anything but a newline character</a:t>
            </a:r>
          </a:p>
          <a:p>
            <a:pPr lvl="1">
              <a:spcBef>
                <a:spcPts val="200"/>
              </a:spcBef>
            </a:pPr>
            <a:r>
              <a:rPr lang="en-US" dirty="0" smtClean="0"/>
              <a:t>Use repetition operators: *,+,?,*?,+?,??</a:t>
            </a:r>
          </a:p>
          <a:p>
            <a:pPr lvl="2">
              <a:spcBef>
                <a:spcPts val="200"/>
              </a:spcBef>
            </a:pPr>
            <a:r>
              <a:rPr lang="en-US" dirty="0"/>
              <a:t>See </a:t>
            </a:r>
            <a:r>
              <a:rPr lang="en-US" dirty="0">
                <a:hlinkClick r:id="rId2"/>
              </a:rPr>
              <a:t>https://</a:t>
            </a:r>
            <a:r>
              <a:rPr lang="en-US" dirty="0" smtClean="0">
                <a:hlinkClick r:id="rId2"/>
              </a:rPr>
              <a:t>docs.python.org/2/library/re.html</a:t>
            </a:r>
            <a:r>
              <a:rPr lang="en-US" dirty="0" smtClean="0"/>
              <a:t> </a:t>
            </a:r>
          </a:p>
          <a:p>
            <a:pPr lvl="1">
              <a:spcBef>
                <a:spcPts val="200"/>
              </a:spcBef>
            </a:pPr>
            <a:r>
              <a:rPr lang="en-US" dirty="0" smtClean="0"/>
              <a:t>Let’s try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F.*m:'</a:t>
            </a:r>
            <a:r>
              <a:rPr lang="en-US" dirty="0" smtClean="0"/>
              <a:t>     </a:t>
            </a:r>
          </a:p>
          <a:p>
            <a:pPr lvl="2">
              <a:spcBef>
                <a:spcPts val="200"/>
              </a:spcBef>
            </a:pPr>
            <a:r>
              <a:rPr lang="en-US" dirty="0" smtClean="0"/>
              <a:t>Matches any string that starts with </a:t>
            </a:r>
            <a:r>
              <a:rPr lang="en-US" dirty="0" smtClean="0">
                <a:latin typeface="Courier New" panose="02070309020205020404" pitchFamily="49" charset="0"/>
                <a:cs typeface="Courier New" panose="02070309020205020404" pitchFamily="49" charset="0"/>
              </a:rPr>
              <a:t>F</a:t>
            </a:r>
            <a:r>
              <a:rPr lang="en-US" dirty="0" smtClean="0"/>
              <a:t> and ends with </a:t>
            </a:r>
            <a:r>
              <a:rPr lang="en-US" dirty="0" smtClean="0">
                <a:latin typeface="Courier New" panose="02070309020205020404" pitchFamily="49" charset="0"/>
                <a:cs typeface="Courier New" panose="02070309020205020404" pitchFamily="49" charset="0"/>
              </a:rPr>
              <a:t>m:</a:t>
            </a:r>
            <a:r>
              <a:rPr lang="en-US" dirty="0" smtClean="0"/>
              <a:t> with any number characters between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328575141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latin typeface="Courier"/>
              </a:rPr>
              <a:t>11-1c.py</a:t>
            </a:r>
          </a:p>
          <a:p>
            <a:pPr lvl="1"/>
            <a:r>
              <a:rPr lang="en-US" dirty="0" smtClean="0"/>
              <a:t>You will need to change the file path for your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pic>
        <p:nvPicPr>
          <p:cNvPr id="5" name="Picture 4"/>
          <p:cNvPicPr>
            <a:picLocks noChangeAspect="1"/>
          </p:cNvPicPr>
          <p:nvPr/>
        </p:nvPicPr>
        <p:blipFill>
          <a:blip r:embed="rId2"/>
          <a:stretch>
            <a:fillRect/>
          </a:stretch>
        </p:blipFill>
        <p:spPr>
          <a:xfrm>
            <a:off x="915463" y="3073402"/>
            <a:ext cx="8051470" cy="2448454"/>
          </a:xfrm>
          <a:prstGeom prst="rect">
            <a:avLst/>
          </a:prstGeom>
        </p:spPr>
      </p:pic>
    </p:spTree>
    <p:extLst>
      <p:ext uri="{BB962C8B-B14F-4D97-AF65-F5344CB8AC3E}">
        <p14:creationId xmlns:p14="http://schemas.microsoft.com/office/powerpoint/2010/main" val="1066859619"/>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90599"/>
            <a:ext cx="7772400" cy="4678363"/>
          </a:xfrm>
        </p:spPr>
        <p:txBody>
          <a:bodyPr/>
          <a:lstStyle/>
          <a:p>
            <a:pPr>
              <a:spcBef>
                <a:spcPts val="0"/>
              </a:spcBef>
            </a:pPr>
            <a:r>
              <a:rPr lang="en-US" dirty="0"/>
              <a:t>Did we find all of the times?</a:t>
            </a:r>
          </a:p>
          <a:p>
            <a:pPr lvl="1">
              <a:spcBef>
                <a:spcPts val="0"/>
              </a:spcBef>
            </a:pPr>
            <a:r>
              <a:rPr lang="en-US" dirty="0">
                <a:latin typeface="Courier New" panose="02070309020205020404" pitchFamily="49" charset="0"/>
                <a:cs typeface="Courier New" panose="02070309020205020404" pitchFamily="49" charset="0"/>
              </a:rPr>
              <a:t>len(time_list)</a:t>
            </a:r>
          </a:p>
          <a:p>
            <a:pPr>
              <a:spcBef>
                <a:spcPts val="0"/>
              </a:spcBef>
            </a:pPr>
            <a:r>
              <a:rPr lang="en-US" dirty="0"/>
              <a:t>Oops, let’s take a closer look…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pic>
        <p:nvPicPr>
          <p:cNvPr id="5" name="Picture 4"/>
          <p:cNvPicPr>
            <a:picLocks noChangeAspect="1"/>
          </p:cNvPicPr>
          <p:nvPr/>
        </p:nvPicPr>
        <p:blipFill>
          <a:blip r:embed="rId2"/>
          <a:stretch>
            <a:fillRect/>
          </a:stretch>
        </p:blipFill>
        <p:spPr>
          <a:xfrm>
            <a:off x="921905" y="2814399"/>
            <a:ext cx="7764895" cy="3214340"/>
          </a:xfrm>
          <a:prstGeom prst="rect">
            <a:avLst/>
          </a:prstGeom>
        </p:spPr>
      </p:pic>
    </p:spTree>
    <p:extLst>
      <p:ext uri="{BB962C8B-B14F-4D97-AF65-F5344CB8AC3E}">
        <p14:creationId xmlns:p14="http://schemas.microsoft.com/office/powerpoint/2010/main" val="26840360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t>
            </a:r>
            <a:r>
              <a:rPr lang="en-US" dirty="0"/>
              <a:t/>
            </a:r>
            <a:br>
              <a:rPr lang="en-US" dirty="0"/>
            </a:br>
            <a:r>
              <a:rPr lang="en-US" dirty="0"/>
              <a:t>Introduction </a:t>
            </a:r>
            <a:r>
              <a:rPr lang="en-US" dirty="0" smtClean="0"/>
              <a:t>to Programming</a:t>
            </a:r>
            <a:br>
              <a:rPr lang="en-US" dirty="0" smtClean="0"/>
            </a:br>
            <a:r>
              <a:rPr lang="en-US" dirty="0" smtClean="0"/>
              <a:t>(Essential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6061"/>
            <a:ext cx="7772400" cy="4678363"/>
          </a:xfrm>
        </p:spPr>
        <p:txBody>
          <a:bodyPr/>
          <a:lstStyle/>
          <a:p>
            <a:r>
              <a:rPr lang="en-US" dirty="0" smtClean="0"/>
              <a:t>Multiple formats:</a:t>
            </a:r>
          </a:p>
          <a:p>
            <a:pPr lvl="1"/>
            <a:r>
              <a:rPr lang="en-US" dirty="0" smtClean="0"/>
              <a:t>hh:mm:ss</a:t>
            </a:r>
          </a:p>
          <a:p>
            <a:pPr lvl="1"/>
            <a:r>
              <a:rPr lang="en-US" dirty="0" smtClean="0"/>
              <a:t>hh:mm</a:t>
            </a:r>
          </a:p>
          <a:p>
            <a:pPr lvl="1"/>
            <a:r>
              <a:rPr lang="en-US" dirty="0" smtClean="0"/>
              <a:t>h:mm</a:t>
            </a:r>
          </a:p>
          <a:p>
            <a:pPr lvl="1"/>
            <a:r>
              <a:rPr lang="en-US" dirty="0" smtClean="0"/>
              <a:t>h :mm</a:t>
            </a:r>
          </a:p>
          <a:p>
            <a:r>
              <a:rPr lang="en-US" dirty="0" smtClean="0"/>
              <a:t>Requires re-specification to catch all of these possibilities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spTree>
    <p:extLst>
      <p:ext uri="{BB962C8B-B14F-4D97-AF65-F5344CB8AC3E}">
        <p14:creationId xmlns:p14="http://schemas.microsoft.com/office/powerpoint/2010/main" val="1923615851"/>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219200"/>
            <a:ext cx="7772400" cy="4585224"/>
          </a:xfrm>
        </p:spPr>
        <p:txBody>
          <a:bodyPr/>
          <a:lstStyle/>
          <a:p>
            <a:r>
              <a:rPr lang="en-US" dirty="0" smtClean="0"/>
              <a:t>To find all email addresses on </a:t>
            </a:r>
            <a:r>
              <a:rPr lang="en-US" dirty="0" smtClean="0">
                <a:latin typeface="Courier"/>
              </a:rPr>
              <a:t>From</a:t>
            </a:r>
            <a:r>
              <a:rPr lang="en-US" dirty="0" smtClean="0"/>
              <a:t> lines</a:t>
            </a:r>
          </a:p>
          <a:p>
            <a:pPr lvl="1"/>
            <a:r>
              <a:rPr lang="en-US" dirty="0" smtClean="0"/>
              <a:t>Use </a:t>
            </a:r>
            <a:r>
              <a:rPr lang="en-US" dirty="0"/>
              <a:t>multiple </a:t>
            </a:r>
            <a:r>
              <a:rPr lang="en-US" dirty="0">
                <a:latin typeface="Courier New" panose="02070309020205020404" pitchFamily="49" charset="0"/>
                <a:cs typeface="Courier New" panose="02070309020205020404" pitchFamily="49" charset="0"/>
              </a:rPr>
              <a:t>findall() </a:t>
            </a:r>
            <a:r>
              <a:rPr lang="en-US" dirty="0" smtClean="0">
                <a:cs typeface="Courier New" panose="02070309020205020404" pitchFamily="49" charset="0"/>
              </a:rPr>
              <a:t>on the lines that start with </a:t>
            </a:r>
            <a:r>
              <a:rPr lang="en-US" dirty="0">
                <a:latin typeface="Courier"/>
              </a:rPr>
              <a:t>From</a:t>
            </a:r>
            <a:endParaRPr lang="en-US" dirty="0" smtClean="0">
              <a:cs typeface="Courier New" panose="02070309020205020404" pitchFamily="49" charset="0"/>
            </a:endParaRPr>
          </a:p>
          <a:p>
            <a:pPr lvl="1"/>
            <a:r>
              <a:rPr lang="en-US" dirty="0" smtClean="0"/>
              <a:t>Actually, you should be able to use </a:t>
            </a:r>
            <a:r>
              <a:rPr lang="en-US" dirty="0" smtClean="0">
                <a:latin typeface="Courier New" panose="02070309020205020404" pitchFamily="49" charset="0"/>
                <a:cs typeface="Courier New" panose="02070309020205020404" pitchFamily="49" charset="0"/>
              </a:rPr>
              <a:t>find()</a:t>
            </a:r>
            <a:endParaRPr lang="en-US" dirty="0" smtClean="0"/>
          </a:p>
          <a:p>
            <a:pPr lvl="2"/>
            <a:r>
              <a:rPr lang="en-US" dirty="0" smtClean="0"/>
              <a:t>Email can be sent from only one account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spTree>
    <p:extLst>
      <p:ext uri="{BB962C8B-B14F-4D97-AF65-F5344CB8AC3E}">
        <p14:creationId xmlns:p14="http://schemas.microsoft.com/office/powerpoint/2010/main" val="393711645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t>
            </a:r>
            <a:r>
              <a:rPr lang="en-US" dirty="0"/>
              <a:t>a frequency histogram from </a:t>
            </a:r>
            <a:r>
              <a:rPr lang="en-US" dirty="0" smtClean="0"/>
              <a:t>the </a:t>
            </a:r>
            <a:r>
              <a:rPr lang="en-US" dirty="0"/>
              <a:t>addresses </a:t>
            </a:r>
            <a:r>
              <a:rPr lang="en-US" dirty="0" smtClean="0"/>
              <a:t>we extracted from </a:t>
            </a:r>
            <a:r>
              <a:rPr lang="en-US" dirty="0"/>
              <a:t>Hillary Clinton’s </a:t>
            </a:r>
            <a:r>
              <a:rPr lang="en-US" dirty="0" smtClean="0"/>
              <a:t>email</a:t>
            </a:r>
          </a:p>
          <a:p>
            <a:pPr lvl="1"/>
            <a:r>
              <a:rPr lang="en-US" dirty="0" smtClean="0"/>
              <a:t>For each email address, how many messages were sent?</a:t>
            </a:r>
          </a:p>
          <a:p>
            <a:r>
              <a:rPr lang="en-US" dirty="0" smtClean="0"/>
              <a:t>Why would we want to do this?</a:t>
            </a:r>
          </a:p>
          <a:p>
            <a:pPr lvl="1"/>
            <a:r>
              <a:rPr lang="en-US" dirty="0" smtClean="0"/>
              <a:t>Note: we should be asking this question before we decide to write the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spTree>
    <p:extLst>
      <p:ext uri="{BB962C8B-B14F-4D97-AF65-F5344CB8AC3E}">
        <p14:creationId xmlns:p14="http://schemas.microsoft.com/office/powerpoint/2010/main" val="1768482202"/>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numpy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284</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Some courses focus entirely on </a:t>
            </a:r>
            <a:r>
              <a:rPr lang="en-US" sz="3600" dirty="0" smtClean="0">
                <a:latin typeface="Courier New" panose="02070309020205020404" pitchFamily="49" charset="0"/>
                <a:cs typeface="Courier New" panose="02070309020205020404" pitchFamily="49" charset="0"/>
              </a:rPr>
              <a:t>numpy</a:t>
            </a:r>
          </a:p>
          <a:p>
            <a:r>
              <a:rPr lang="en-US" sz="3600" dirty="0" smtClean="0"/>
              <a:t>This is just an introduction to make you aware of </a:t>
            </a:r>
            <a:r>
              <a:rPr lang="en-US" sz="3600" dirty="0" smtClean="0">
                <a:latin typeface="Courier New" panose="02070309020205020404" pitchFamily="49" charset="0"/>
                <a:cs typeface="Courier New" panose="02070309020205020404" pitchFamily="49" charset="0"/>
              </a:rPr>
              <a:t>numpy</a:t>
            </a:r>
          </a:p>
          <a:p>
            <a:r>
              <a:rPr lang="en-US" sz="3600" dirty="0"/>
              <a:t>Reference 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Let’s use a Jupyter  notebook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285</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typical</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t>In general, faster than the built-in Python method</a:t>
            </a:r>
            <a:endParaRPr lang="en-US" dirty="0"/>
          </a:p>
          <a:p>
            <a:pPr lvl="1"/>
            <a:r>
              <a:rPr lang="en-US" dirty="0" smtClean="0">
                <a:latin typeface="Courier"/>
              </a:rPr>
              <a:t>x = np.array([3,2,1])</a:t>
            </a:r>
          </a:p>
          <a:p>
            <a:pPr lvl="1"/>
            <a:r>
              <a:rPr lang="en-US" dirty="0" smtClean="0">
                <a:latin typeface="Courier"/>
              </a:rPr>
              <a:t>x.sort()</a:t>
            </a:r>
          </a:p>
          <a:p>
            <a:pPr lvl="1"/>
            <a:r>
              <a:rPr lang="en-US" dirty="0" smtClean="0"/>
              <a:t>In-place sort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286</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287</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288</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289</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This course is about programming</a:t>
            </a:r>
          </a:p>
          <a:p>
            <a:r>
              <a:rPr lang="en-US" dirty="0" smtClean="0"/>
              <a:t>What is programming?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sz="2800"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 np.transpose(x_m)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290</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Matrix inverse:</a:t>
            </a:r>
          </a:p>
          <a:p>
            <a:pPr lvl="1"/>
            <a:r>
              <a:rPr lang="en-US" dirty="0" smtClean="0">
                <a:latin typeface="Courier New" panose="02070309020205020404" pitchFamily="49" charset="0"/>
                <a:cs typeface="Courier New" panose="02070309020205020404" pitchFamily="49" charset="0"/>
              </a:rPr>
              <a:t>np.linalg.inv()</a:t>
            </a:r>
          </a:p>
          <a:p>
            <a:r>
              <a:rPr lang="en-US" dirty="0" smtClean="0"/>
              <a:t>Solve systems of linear equations</a:t>
            </a:r>
          </a:p>
          <a:p>
            <a:pPr lvl="1"/>
            <a:r>
              <a:rPr lang="en-US" dirty="0" smtClean="0"/>
              <a:t>Solve 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291</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292</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293</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294</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295</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296</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297</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pandas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Some courses focus entirely on pandas</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a:p>
            <a:pPr>
              <a:spcBef>
                <a:spcPts val="0"/>
              </a:spcBef>
            </a:pPr>
            <a:r>
              <a:rPr lang="en-US" dirty="0" smtClean="0"/>
              <a:t>This introduction will:</a:t>
            </a:r>
          </a:p>
          <a:p>
            <a:pPr lvl="1">
              <a:spcBef>
                <a:spcPts val="0"/>
              </a:spcBef>
            </a:pPr>
            <a:r>
              <a:rPr lang="en-US" dirty="0" smtClean="0"/>
              <a:t>Make you aware of pandas</a:t>
            </a:r>
          </a:p>
          <a:p>
            <a:pPr lvl="1">
              <a:spcBef>
                <a:spcPts val="0"/>
              </a:spcBef>
            </a:pPr>
            <a:r>
              <a:rPr lang="en-US" dirty="0" smtClean="0"/>
              <a:t>Only scratch the surface of pandas possibilities</a:t>
            </a:r>
          </a:p>
          <a:p>
            <a:pPr>
              <a:spcBef>
                <a:spcPts val="0"/>
              </a:spcBef>
            </a:pPr>
            <a:r>
              <a:rPr lang="en-US" dirty="0" smtClean="0"/>
              <a:t>Pandas is for manipulating data</a:t>
            </a:r>
          </a:p>
          <a:p>
            <a:pPr lvl="1">
              <a:spcBef>
                <a:spcPts val="0"/>
              </a:spcBef>
            </a:pPr>
            <a:r>
              <a:rPr lang="en-US" dirty="0" smtClean="0"/>
              <a:t>Sorting, summarizing, filtering, database operations</a:t>
            </a:r>
          </a:p>
          <a:p>
            <a:pPr>
              <a:spcBef>
                <a:spcPts val="0"/>
              </a:spcBef>
            </a:pPr>
            <a:r>
              <a:rPr lang="en-US" dirty="0" smtClean="0"/>
              <a:t>Pandas data types</a:t>
            </a:r>
          </a:p>
          <a:p>
            <a:pPr lvl="1">
              <a:spcBef>
                <a:spcPts val="0"/>
              </a:spcBef>
            </a:pPr>
            <a:r>
              <a:rPr lang="en-US" dirty="0" smtClean="0">
                <a:latin typeface="Courier"/>
              </a:rPr>
              <a:t>Series</a:t>
            </a:r>
          </a:p>
          <a:p>
            <a:pPr lvl="1">
              <a:spcBef>
                <a:spcPts val="0"/>
              </a:spcBef>
            </a:pPr>
            <a:r>
              <a:rPr lang="en-US" dirty="0" smtClean="0">
                <a:latin typeface="Courier"/>
              </a:rPr>
              <a:t>DataFrames</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a:hlinkClick r:id="rId2" action="ppaction://hlinksldjump"/>
              </a:rPr>
              <a:t>Data Structures: </a:t>
            </a:r>
            <a:r>
              <a:rPr lang="en-US" dirty="0" smtClean="0">
                <a:hlinkClick r:id="rId2" action="ppaction://hlinksldjump"/>
              </a:rPr>
              <a:t>Sets</a:t>
            </a:r>
            <a:endParaRPr lang="en-US" dirty="0" smtClean="0"/>
          </a:p>
          <a:p>
            <a:pPr>
              <a:spcBef>
                <a:spcPts val="0"/>
              </a:spcBef>
            </a:pPr>
            <a:r>
              <a:rPr lang="en-US" dirty="0" smtClean="0">
                <a:hlinkClick r:id="rId3" action="ppaction://hlinksldjump"/>
              </a:rPr>
              <a:t>More Sorting</a:t>
            </a:r>
            <a:endParaRPr lang="en-US" dirty="0"/>
          </a:p>
          <a:p>
            <a:pPr>
              <a:spcBef>
                <a:spcPts val="0"/>
              </a:spcBef>
            </a:pPr>
            <a:r>
              <a:rPr lang="en-US" dirty="0" smtClean="0">
                <a:hlinkClick r:id="rId4" action="ppaction://hlinksldjump"/>
              </a:rPr>
              <a:t>Regular </a:t>
            </a:r>
            <a:r>
              <a:rPr lang="en-US" dirty="0">
                <a:hlinkClick r:id="rId4" action="ppaction://hlinksldjump"/>
              </a:rPr>
              <a:t>Expressions</a:t>
            </a:r>
            <a:endParaRPr lang="en-US" dirty="0"/>
          </a:p>
          <a:p>
            <a:pPr>
              <a:spcBef>
                <a:spcPts val="0"/>
              </a:spcBef>
            </a:pPr>
            <a:r>
              <a:rPr lang="en-US" dirty="0" smtClean="0">
                <a:latin typeface="Courier"/>
                <a:hlinkClick r:id="rId5" action="ppaction://hlinksldjump"/>
              </a:rPr>
              <a:t>numpy</a:t>
            </a:r>
            <a:r>
              <a:rPr lang="en-US" dirty="0" smtClean="0">
                <a:hlinkClick r:id="rId5" action="ppaction://hlinksldjump"/>
              </a:rPr>
              <a:t> package</a:t>
            </a:r>
            <a:endParaRPr lang="en-US" dirty="0" smtClean="0"/>
          </a:p>
          <a:p>
            <a:pPr>
              <a:spcBef>
                <a:spcPts val="0"/>
              </a:spcBef>
            </a:pPr>
            <a:r>
              <a:rPr lang="en-US" dirty="0" smtClean="0">
                <a:latin typeface="Courier"/>
                <a:hlinkClick r:id="rId6" action="ppaction://hlinksldjump"/>
              </a:rPr>
              <a:t>pandas</a:t>
            </a:r>
            <a:r>
              <a:rPr lang="en-US" dirty="0" smtClean="0">
                <a:hlinkClick r:id="rId6" action="ppaction://hlinksldjump"/>
              </a:rPr>
              <a:t> package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400" y="1115736"/>
            <a:ext cx="7772400" cy="5010427"/>
          </a:xfrm>
        </p:spPr>
        <p:txBody>
          <a:bodyPr/>
          <a:lstStyle/>
          <a:p>
            <a:pPr>
              <a:spcBef>
                <a:spcPts val="0"/>
              </a:spcBef>
            </a:pPr>
            <a:r>
              <a:rPr lang="en-US" dirty="0" smtClean="0"/>
              <a:t>For us, the first answer is obvious…. to do analytics</a:t>
            </a:r>
          </a:p>
          <a:p>
            <a:pPr lvl="1">
              <a:spcBef>
                <a:spcPts val="0"/>
              </a:spcBef>
            </a:pPr>
            <a:r>
              <a:rPr lang="en-US" dirty="0" smtClean="0"/>
              <a:t>Makes it </a:t>
            </a:r>
            <a:r>
              <a:rPr lang="en-US" dirty="0"/>
              <a:t>possible to automatically </a:t>
            </a:r>
            <a:r>
              <a:rPr lang="en-US" dirty="0" smtClean="0"/>
              <a:t>execute a set of steps</a:t>
            </a:r>
          </a:p>
          <a:p>
            <a:pPr lvl="2">
              <a:spcBef>
                <a:spcPts val="0"/>
              </a:spcBef>
            </a:pPr>
            <a:r>
              <a:rPr lang="en-US" dirty="0" smtClean="0"/>
              <a:t>This is an </a:t>
            </a:r>
            <a:r>
              <a:rPr lang="en-US" i="1" u="sng" dirty="0" smtClean="0"/>
              <a:t>algorithm</a:t>
            </a:r>
          </a:p>
          <a:p>
            <a:pPr lvl="1">
              <a:spcBef>
                <a:spcPts val="0"/>
              </a:spcBef>
            </a:pPr>
            <a:r>
              <a:rPr lang="en-US" dirty="0" smtClean="0"/>
              <a:t>Data is most often:</a:t>
            </a:r>
          </a:p>
          <a:p>
            <a:pPr lvl="2">
              <a:spcBef>
                <a:spcPts val="0"/>
              </a:spcBef>
            </a:pPr>
            <a:r>
              <a:rPr lang="en-US" dirty="0" smtClean="0"/>
              <a:t>Too large to inspect visually</a:t>
            </a:r>
          </a:p>
          <a:p>
            <a:pPr lvl="2">
              <a:spcBef>
                <a:spcPts val="0"/>
              </a:spcBef>
            </a:pPr>
            <a:r>
              <a:rPr lang="en-US" dirty="0" smtClean="0"/>
              <a:t>Too large/slow to analyze with Excel, Minitab, …</a:t>
            </a:r>
          </a:p>
          <a:p>
            <a:pPr lvl="2">
              <a:spcBef>
                <a:spcPts val="0"/>
              </a:spcBef>
            </a:pPr>
            <a:r>
              <a:rPr lang="en-US" dirty="0" smtClean="0"/>
              <a:t>Difficult to acquire and cleanse manually</a:t>
            </a:r>
          </a:p>
          <a:p>
            <a:pPr>
              <a:spcBef>
                <a:spcPts val="0"/>
              </a:spcBef>
            </a:pPr>
            <a:r>
              <a:rPr lang="en-US" dirty="0" smtClean="0"/>
              <a:t>Python can integrate the operation of many software packages…</a:t>
            </a:r>
          </a:p>
          <a:p>
            <a:pPr lvl="1">
              <a:spcBef>
                <a:spcPts val="0"/>
              </a:spcBef>
            </a:pPr>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a:latin typeface="Courier New" panose="02070309020205020404" pitchFamily="49" charset="0"/>
                <a:cs typeface="Courier New" panose="02070309020205020404" pitchFamily="49" charset="0"/>
              </a:rPr>
              <a:t>pandas</a:t>
            </a:r>
            <a:endParaRPr lang="en-US" dirty="0" smtClean="0"/>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Copy </a:t>
            </a:r>
            <a:r>
              <a:rPr lang="en-US" dirty="0" smtClean="0">
                <a:latin typeface="Courier New" panose="02070309020205020404" pitchFamily="49" charset="0"/>
                <a:cs typeface="Courier New" panose="02070309020205020404" pitchFamily="49" charset="0"/>
              </a:rPr>
              <a:t>ice_cream.txt,</a:t>
            </a:r>
            <a:r>
              <a:rPr lang="en-US" dirty="0" smtClean="0"/>
              <a:t> paste into Jupyter:</a:t>
            </a:r>
          </a:p>
          <a:p>
            <a:pPr lvl="1">
              <a:spcBef>
                <a:spcPts val="0"/>
              </a:spcBef>
            </a:pPr>
            <a:r>
              <a:rPr lang="en-US" sz="2400" dirty="0" smtClean="0">
                <a:latin typeface="Courier"/>
              </a:rPr>
              <a:t>ic_list </a:t>
            </a:r>
            <a:r>
              <a:rPr lang="en-US" sz="2400" dirty="0">
                <a:latin typeface="Courier"/>
              </a:rPr>
              <a:t>= ['chocolate', </a:t>
            </a:r>
            <a:r>
              <a:rPr lang="en-US" sz="2400" dirty="0" smtClean="0">
                <a:latin typeface="Courier"/>
              </a:rPr>
              <a:t>…, </a:t>
            </a:r>
            <a:r>
              <a:rPr lang="en-US" sz="2400" dirty="0">
                <a:latin typeface="Courier"/>
              </a:rPr>
              <a:t>'vanilla</a:t>
            </a:r>
            <a:r>
              <a:rPr lang="en-US" sz="2400" dirty="0" smtClean="0">
                <a:latin typeface="Courier"/>
              </a:rPr>
              <a:t>']</a:t>
            </a:r>
          </a:p>
          <a:p>
            <a:pPr lvl="1">
              <a:spcBef>
                <a:spcPts val="0"/>
              </a:spcBef>
            </a:pPr>
            <a:r>
              <a:rPr lang="en-US" sz="2400" dirty="0">
                <a:latin typeface="Courier"/>
              </a:rPr>
              <a:t>ic_list </a:t>
            </a:r>
            <a:r>
              <a:rPr lang="en-US" sz="2400" dirty="0" smtClean="0">
                <a:latin typeface="Courier"/>
              </a:rPr>
              <a:t>= pd.Series(ic_list)</a:t>
            </a:r>
          </a:p>
          <a:p>
            <a:pPr lvl="1">
              <a:spcBef>
                <a:spcPts val="0"/>
              </a:spcBef>
            </a:pPr>
            <a:r>
              <a:rPr lang="en-US" sz="2400" dirty="0">
                <a:latin typeface="Courier"/>
              </a:rPr>
              <a:t>ic_list</a:t>
            </a:r>
            <a:endParaRPr lang="en-US" sz="2400" dirty="0" smtClean="0">
              <a:latin typeface="Courier"/>
            </a:endParaRP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type(ic_ser)</a:t>
            </a:r>
          </a:p>
          <a:p>
            <a:pPr lvl="1">
              <a:spcBef>
                <a:spcPts val="0"/>
              </a:spcBef>
            </a:pPr>
            <a:r>
              <a:rPr lang="en-US" dirty="0">
                <a:latin typeface="Courier"/>
              </a:rPr>
              <a:t>ic_ser.value_counts</a:t>
            </a:r>
            <a:r>
              <a:rPr lang="en-US" dirty="0" smtClean="0">
                <a:latin typeface="Courier"/>
              </a:rPr>
              <a:t>()</a:t>
            </a:r>
          </a:p>
          <a:p>
            <a:pPr lvl="1">
              <a:spcBef>
                <a:spcPts val="0"/>
              </a:spcBef>
            </a:pPr>
            <a:r>
              <a:rPr lang="en-US" dirty="0">
                <a:latin typeface="Courier"/>
              </a:rPr>
              <a:t>x</a:t>
            </a:r>
            <a:r>
              <a:rPr lang="en-US" dirty="0" smtClean="0">
                <a:latin typeface="Courier"/>
              </a:rPr>
              <a:t> = ic_ser.values</a:t>
            </a:r>
          </a:p>
          <a:p>
            <a:pPr lvl="1">
              <a:spcBef>
                <a:spcPts val="0"/>
              </a:spcBef>
            </a:pPr>
            <a:r>
              <a:rPr lang="en-US" dirty="0" smtClean="0">
                <a:latin typeface="Courier"/>
              </a:rPr>
              <a:t>type(x)</a:t>
            </a:r>
          </a:p>
          <a:p>
            <a:pPr lvl="1">
              <a:spcBef>
                <a:spcPts val="0"/>
              </a:spcBef>
            </a:pPr>
            <a:r>
              <a:rPr lang="en-US" dirty="0">
                <a:latin typeface="Courier"/>
              </a:rPr>
              <a:t>ic_list</a:t>
            </a:r>
            <a:r>
              <a:rPr lang="en-US" dirty="0" smtClean="0">
                <a:latin typeface="Courier"/>
              </a:rPr>
              <a:t>.index</a:t>
            </a:r>
          </a:p>
          <a:p>
            <a:pPr lvl="1">
              <a:spcBef>
                <a:spcPts val="0"/>
              </a:spcBef>
            </a:pPr>
            <a:r>
              <a:rPr lang="en-US" dirty="0">
                <a:latin typeface="Courier"/>
              </a:rPr>
              <a:t>ic_list</a:t>
            </a:r>
            <a:r>
              <a:rPr lang="en-US" dirty="0" smtClean="0">
                <a:latin typeface="Courier"/>
              </a:rPr>
              <a:t>.head(n=5)</a:t>
            </a:r>
          </a:p>
          <a:p>
            <a:pPr lvl="1">
              <a:spcBef>
                <a:spcPts val="0"/>
              </a:spcBef>
            </a:pPr>
            <a:r>
              <a:rPr lang="en-US" dirty="0">
                <a:latin typeface="Courier"/>
              </a:rPr>
              <a:t>ic_list</a:t>
            </a:r>
            <a:r>
              <a:rPr lang="en-US" dirty="0" smtClean="0">
                <a:latin typeface="Courier"/>
              </a:rPr>
              <a:t>.tail(n=3)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a:t>
            </a:r>
          </a:p>
          <a:p>
            <a:pPr lvl="1">
              <a:spcBef>
                <a:spcPts val="0"/>
              </a:spcBef>
            </a:pPr>
            <a:r>
              <a:rPr lang="en-US" dirty="0" smtClean="0">
                <a:latin typeface="Courier"/>
              </a:rPr>
              <a:t>prices= [2.99, 3.1415, 4.21, 2.59]</a:t>
            </a:r>
          </a:p>
          <a:p>
            <a:pPr lvl="1">
              <a:spcBef>
                <a:spcPts val="0"/>
              </a:spcBef>
            </a:pPr>
            <a:r>
              <a:rPr lang="en-US" dirty="0" smtClean="0">
                <a:latin typeface="Courier"/>
              </a:rPr>
              <a:t>prices = pd.Series(</a:t>
            </a:r>
            <a:r>
              <a:rPr lang="en-US" dirty="0">
                <a:latin typeface="Courier"/>
              </a:rPr>
              <a:t>prices</a:t>
            </a:r>
            <a:r>
              <a:rPr lang="en-US" dirty="0" smtClean="0">
                <a:latin typeface="Courier"/>
              </a:rPr>
              <a:t>)</a:t>
            </a:r>
          </a:p>
          <a:p>
            <a:pPr lvl="1">
              <a:spcBef>
                <a:spcPts val="0"/>
              </a:spcBef>
            </a:pPr>
            <a:r>
              <a:rPr lang="en-US" dirty="0" smtClean="0">
                <a:latin typeface="Courier"/>
              </a:rPr>
              <a:t>prices</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type(prices)</a:t>
            </a:r>
          </a:p>
          <a:p>
            <a:pPr lvl="1">
              <a:spcBef>
                <a:spcPts val="0"/>
              </a:spcBef>
            </a:pPr>
            <a:r>
              <a:rPr lang="en-US" dirty="0" smtClean="0">
                <a:latin typeface="Courier"/>
              </a:rPr>
              <a:t>prices.loc[1]</a:t>
            </a:r>
          </a:p>
          <a:p>
            <a:pPr lvl="2">
              <a:spcBef>
                <a:spcPts val="0"/>
              </a:spcBef>
            </a:pPr>
            <a:r>
              <a:rPr lang="en-US" dirty="0" smtClean="0"/>
              <a:t>Get element with the index 1</a:t>
            </a:r>
          </a:p>
          <a:p>
            <a:pPr lvl="2">
              <a:spcBef>
                <a:spcPts val="0"/>
              </a:spcBef>
            </a:pPr>
            <a:r>
              <a:rPr lang="en-US" dirty="0" smtClean="0"/>
              <a:t>Our </a:t>
            </a:r>
            <a:r>
              <a:rPr lang="en-US" dirty="0" smtClean="0">
                <a:latin typeface="Courier"/>
              </a:rPr>
              <a:t>Series</a:t>
            </a:r>
            <a:r>
              <a:rPr lang="en-US" dirty="0" smtClean="0"/>
              <a:t> has integer indexes by default</a:t>
            </a:r>
          </a:p>
          <a:p>
            <a:pPr lvl="1">
              <a:spcBef>
                <a:spcPts val="0"/>
              </a:spcBef>
            </a:pPr>
            <a:r>
              <a:rPr lang="en-US" dirty="0" smtClean="0">
                <a:latin typeface="Courier"/>
              </a:rPr>
              <a:t>prices.iloc[1]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prices.sum()</a:t>
            </a:r>
          </a:p>
          <a:p>
            <a:pPr lvl="1">
              <a:spcBef>
                <a:spcPts val="0"/>
              </a:spcBef>
            </a:pPr>
            <a:r>
              <a:rPr lang="en-US" dirty="0" smtClean="0">
                <a:latin typeface="Courier"/>
              </a:rPr>
              <a:t>prices.mean()</a:t>
            </a:r>
          </a:p>
          <a:p>
            <a:pPr lvl="1">
              <a:spcBef>
                <a:spcPts val="0"/>
              </a:spcBef>
            </a:pPr>
            <a:r>
              <a:rPr lang="en-US" dirty="0" smtClean="0">
                <a:latin typeface="Courier"/>
              </a:rPr>
              <a:t>prices.median()</a:t>
            </a:r>
          </a:p>
          <a:p>
            <a:pPr lvl="1">
              <a:spcBef>
                <a:spcPts val="0"/>
              </a:spcBef>
            </a:pPr>
            <a:r>
              <a:rPr lang="en-US" dirty="0" smtClean="0">
                <a:latin typeface="Courier"/>
              </a:rPr>
              <a:t>prices.product()</a:t>
            </a:r>
          </a:p>
          <a:p>
            <a:pPr lvl="1">
              <a:spcBef>
                <a:spcPts val="0"/>
              </a:spcBef>
            </a:pPr>
            <a:r>
              <a:rPr lang="en-US" dirty="0" smtClean="0">
                <a:latin typeface="Courier"/>
              </a:rPr>
              <a:t>prices.describe()</a:t>
            </a:r>
          </a:p>
          <a:p>
            <a:pPr lvl="1">
              <a:spcBef>
                <a:spcPts val="0"/>
              </a:spcBef>
            </a:pPr>
            <a:r>
              <a:rPr lang="en-US" dirty="0" smtClean="0"/>
              <a:t>Type </a:t>
            </a:r>
            <a:r>
              <a:rPr lang="en-US" dirty="0" smtClean="0">
                <a:latin typeface="Courier New" panose="02070309020205020404" pitchFamily="49" charset="0"/>
                <a:cs typeface="Courier New" panose="02070309020205020404" pitchFamily="49" charset="0"/>
              </a:rPr>
              <a:t>prices.</a:t>
            </a:r>
            <a:r>
              <a:rPr lang="en-US" dirty="0" smtClean="0"/>
              <a:t> and then type Tab to see all the alternative methods</a:t>
            </a:r>
          </a:p>
          <a:p>
            <a:pPr lvl="1">
              <a:spcBef>
                <a:spcPts val="0"/>
              </a:spcBef>
            </a:pPr>
            <a:r>
              <a:rPr lang="en-US" dirty="0" smtClean="0"/>
              <a:t>Type </a:t>
            </a:r>
            <a:r>
              <a:rPr lang="en-US" dirty="0" smtClean="0">
                <a:latin typeface="Courier"/>
              </a:rPr>
              <a:t>prices.sort_values()</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smtClean="0">
                <a:latin typeface="Courier"/>
              </a:rPr>
              <a:t>prices.sort_index()</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prices.name = ‘MySeries’</a:t>
            </a:r>
          </a:p>
          <a:p>
            <a:pPr lvl="1">
              <a:spcBef>
                <a:spcPts val="0"/>
              </a:spcBef>
            </a:pPr>
            <a:r>
              <a:rPr lang="en-US" dirty="0" smtClean="0">
                <a:latin typeface="Courier"/>
              </a:rPr>
              <a:t>prices.name</a:t>
            </a:r>
          </a:p>
          <a:p>
            <a:pPr lvl="1">
              <a:spcBef>
                <a:spcPts val="0"/>
              </a:spcBef>
            </a:pPr>
            <a:endParaRPr lang="en-US" dirty="0" smtClean="0">
              <a:latin typeface="Courier"/>
            </a:endParaRPr>
          </a:p>
          <a:p>
            <a:pPr lvl="1">
              <a:spcBef>
                <a:spcPts val="0"/>
              </a:spcBef>
            </a:pPr>
            <a:r>
              <a:rPr lang="en-US" dirty="0" smtClean="0">
                <a:latin typeface="Courier"/>
              </a:rPr>
              <a:t>y = </a:t>
            </a:r>
            <a:r>
              <a:rPr lang="en-US" dirty="0">
                <a:latin typeface="Courier"/>
              </a:rPr>
              <a:t>pd.Series</a:t>
            </a:r>
            <a:r>
              <a:rPr lang="en-US" dirty="0" smtClean="0">
                <a:latin typeface="Courier"/>
              </a:rPr>
              <a:t>([33.33])</a:t>
            </a:r>
          </a:p>
          <a:p>
            <a:pPr lvl="1">
              <a:spcBef>
                <a:spcPts val="0"/>
              </a:spcBef>
            </a:pPr>
            <a:r>
              <a:rPr lang="en-US" dirty="0" smtClean="0">
                <a:latin typeface="Courier"/>
              </a:rPr>
              <a:t>prices = prices.append(y)</a:t>
            </a:r>
          </a:p>
          <a:p>
            <a:pPr lvl="1">
              <a:spcBef>
                <a:spcPts val="0"/>
              </a:spcBef>
            </a:pPr>
            <a:r>
              <a:rPr lang="en-US" dirty="0" smtClean="0">
                <a:latin typeface="Courier"/>
              </a:rPr>
              <a:t>print prices</a:t>
            </a:r>
          </a:p>
          <a:p>
            <a:pPr lvl="1">
              <a:spcBef>
                <a:spcPts val="0"/>
              </a:spcBef>
            </a:pPr>
            <a:r>
              <a:rPr lang="en-US" dirty="0" smtClean="0">
                <a:latin typeface="Courier"/>
              </a:rPr>
              <a:t>prices.unique()</a:t>
            </a:r>
          </a:p>
          <a:p>
            <a:pPr lvl="1">
              <a:spcBef>
                <a:spcPts val="0"/>
              </a:spcBef>
            </a:pPr>
            <a:endParaRPr lang="en-US" dirty="0" smtClean="0">
              <a:latin typeface="Courier"/>
            </a:endParaRPr>
          </a:p>
          <a:p>
            <a:pPr lvl="1">
              <a:spcBef>
                <a:spcPts val="0"/>
              </a:spcBef>
            </a:pPr>
            <a:r>
              <a:rPr lang="en-US" dirty="0" smtClean="0">
                <a:latin typeface="Courier"/>
              </a:rPr>
              <a:t>prices.size</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multidimensional arrays</a:t>
            </a:r>
          </a:p>
          <a:p>
            <a:pPr lvl="1"/>
            <a:r>
              <a:rPr lang="en-US" dirty="0" smtClean="0"/>
              <a:t>Mostly 2-dimensional</a:t>
            </a:r>
          </a:p>
          <a:p>
            <a:r>
              <a:rPr lang="en-US" dirty="0" smtClean="0"/>
              <a:t>Exercise 0 </a:t>
            </a:r>
          </a:p>
          <a:p>
            <a:pPr lvl="1"/>
            <a:r>
              <a:rPr lang="en-US" dirty="0" smtClean="0"/>
              <a:t>Read </a:t>
            </a:r>
            <a:r>
              <a:rPr lang="en-US" dirty="0" smtClean="0">
                <a:latin typeface="Courier"/>
              </a:rPr>
              <a:t>nba.csv</a:t>
            </a:r>
            <a:r>
              <a:rPr lang="en-US" dirty="0" smtClean="0"/>
              <a:t> File using </a:t>
            </a:r>
            <a:r>
              <a:rPr lang="en-US" dirty="0" smtClean="0">
                <a:latin typeface="Courier"/>
              </a:rPr>
              <a:t>pandas</a:t>
            </a:r>
          </a:p>
          <a:p>
            <a:pPr lvl="1"/>
            <a:endParaRPr lang="en-US" dirty="0" smtClean="0"/>
          </a:p>
          <a:p>
            <a:pPr lvl="1"/>
            <a:r>
              <a:rPr lang="en-US" dirty="0" smtClean="0"/>
              <a:t>Adjust file path for your computer file system</a:t>
            </a:r>
          </a:p>
          <a:p>
            <a:pPr lvl="1"/>
            <a:r>
              <a:rPr lang="en-US" dirty="0" smtClean="0"/>
              <a:t>From </a:t>
            </a:r>
            <a:r>
              <a:rPr lang="en-US" dirty="0" smtClean="0">
                <a:hlinkClick r:id="rId2"/>
              </a:rPr>
              <a:t>www.udemy.com/data-analysis-with-pandas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305</a:t>
            </a:fld>
            <a:endParaRPr lang="en-US" dirty="0"/>
          </a:p>
        </p:txBody>
      </p:sp>
      <p:pic>
        <p:nvPicPr>
          <p:cNvPr id="5" name="Picture 4"/>
          <p:cNvPicPr>
            <a:picLocks noChangeAspect="1"/>
          </p:cNvPicPr>
          <p:nvPr/>
        </p:nvPicPr>
        <p:blipFill>
          <a:blip r:embed="rId3"/>
          <a:stretch>
            <a:fillRect/>
          </a:stretch>
        </p:blipFill>
        <p:spPr>
          <a:xfrm>
            <a:off x="1308682" y="3581277"/>
            <a:ext cx="7746140" cy="624803"/>
          </a:xfrm>
          <a:prstGeom prst="rect">
            <a:avLst/>
          </a:prstGeom>
        </p:spPr>
      </p:pic>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See first 5 rows: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306</a:t>
            </a:fld>
            <a:endParaRPr lang="en-US" dirty="0"/>
          </a:p>
        </p:txBody>
      </p:sp>
      <p:pic>
        <p:nvPicPr>
          <p:cNvPr id="6" name="Picture 5"/>
          <p:cNvPicPr>
            <a:picLocks noChangeAspect="1"/>
          </p:cNvPicPr>
          <p:nvPr/>
        </p:nvPicPr>
        <p:blipFill>
          <a:blip r:embed="rId2"/>
          <a:stretch>
            <a:fillRect/>
          </a:stretch>
        </p:blipFill>
        <p:spPr>
          <a:xfrm>
            <a:off x="1100137" y="2105767"/>
            <a:ext cx="7400925" cy="2143125"/>
          </a:xfrm>
          <a:prstGeom prst="rect">
            <a:avLst/>
          </a:prstGeom>
        </p:spPr>
      </p:pic>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data.shape</a:t>
            </a:r>
            <a:endParaRPr lang="en-US" dirty="0">
              <a:latin typeface="Courier"/>
            </a:endParaRPr>
          </a:p>
          <a:p>
            <a:pPr lvl="1"/>
            <a:r>
              <a:rPr lang="en-US" dirty="0" smtClean="0"/>
              <a:t>Get </a:t>
            </a:r>
            <a:r>
              <a:rPr lang="en-US" dirty="0">
                <a:latin typeface="Courier"/>
              </a:rPr>
              <a:t>DataFrame</a:t>
            </a:r>
            <a:r>
              <a:rPr lang="en-US" dirty="0" smtClean="0"/>
              <a:t> dimensions</a:t>
            </a:r>
            <a:endParaRPr lang="en-US" dirty="0" smtClean="0">
              <a:latin typeface="Courier"/>
            </a:endParaRPr>
          </a:p>
          <a:p>
            <a:r>
              <a:rPr lang="en-US" dirty="0"/>
              <a:t>Selecting one or more columns from a DataFrame and what types </a:t>
            </a:r>
            <a:r>
              <a:rPr lang="en-US" dirty="0" smtClean="0"/>
              <a:t>result</a:t>
            </a:r>
          </a:p>
          <a:p>
            <a:pPr lvl="1"/>
            <a:r>
              <a:rPr lang="en-US" sz="2400" dirty="0" smtClean="0">
                <a:latin typeface="Courier"/>
              </a:rPr>
              <a:t>data.Name </a:t>
            </a:r>
            <a:r>
              <a:rPr lang="en-US" dirty="0" smtClean="0"/>
              <a:t>(can’t use if column name has spaces)</a:t>
            </a:r>
          </a:p>
          <a:p>
            <a:pPr lvl="1"/>
            <a:r>
              <a:rPr lang="en-US" sz="2400" dirty="0">
                <a:latin typeface="Courier"/>
              </a:rPr>
              <a:t>d</a:t>
            </a:r>
            <a:r>
              <a:rPr lang="en-US" sz="2400" dirty="0" smtClean="0">
                <a:latin typeface="Courier"/>
              </a:rPr>
              <a:t>ata[“Name”]</a:t>
            </a:r>
          </a:p>
          <a:p>
            <a:pPr lvl="1"/>
            <a:r>
              <a:rPr lang="en-US" dirty="0" smtClean="0">
                <a:latin typeface="Courier"/>
              </a:rPr>
              <a:t>data[[“Name”, “Team”]]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307</a:t>
            </a:fld>
            <a:endParaRPr lang="en-US" dirty="0"/>
          </a:p>
        </p:txBody>
      </p:sp>
    </p:spTree>
    <p:extLst>
      <p:ext uri="{BB962C8B-B14F-4D97-AF65-F5344CB8AC3E}">
        <p14:creationId xmlns:p14="http://schemas.microsoft.com/office/powerpoint/2010/main" val="1467170384"/>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data.info()</a:t>
            </a:r>
          </a:p>
          <a:p>
            <a:pPr lvl="1"/>
            <a:r>
              <a:rPr lang="en-US" dirty="0" smtClean="0"/>
              <a:t>Get information on </a:t>
            </a:r>
            <a:r>
              <a:rPr lang="en-US" dirty="0" smtClean="0">
                <a:latin typeface="Courier"/>
              </a:rPr>
              <a:t>DataFrame</a:t>
            </a:r>
            <a:r>
              <a:rPr lang="en-US" dirty="0" smtClean="0"/>
              <a:t> including memory usage  </a:t>
            </a:r>
          </a:p>
          <a:p>
            <a:r>
              <a:rPr lang="en-US" dirty="0" smtClean="0"/>
              <a:t>Recast data type of column with few unique values as a category to save memory:</a:t>
            </a:r>
          </a:p>
          <a:p>
            <a:pPr lvl="1"/>
            <a:r>
              <a:rPr lang="en-US" sz="2000" dirty="0">
                <a:latin typeface="Courier"/>
              </a:rPr>
              <a:t>data[“Team</a:t>
            </a:r>
            <a:r>
              <a:rPr lang="en-US" sz="2000" dirty="0" smtClean="0">
                <a:latin typeface="Courier"/>
              </a:rPr>
              <a:t>”] = data[“Team”].astype(“category”)</a:t>
            </a:r>
          </a:p>
          <a:p>
            <a:r>
              <a:rPr lang="en-US" dirty="0" smtClean="0"/>
              <a:t>Add column to </a:t>
            </a:r>
            <a:r>
              <a:rPr lang="en-US" dirty="0" smtClean="0">
                <a:latin typeface="Courier"/>
              </a:rPr>
              <a:t>DataFrame</a:t>
            </a:r>
          </a:p>
          <a:p>
            <a:pPr lvl="1"/>
            <a:r>
              <a:rPr lang="en-US" sz="2000" dirty="0" smtClean="0">
                <a:latin typeface="Courier"/>
              </a:rPr>
              <a:t>data[“Sport”] = “Basketball”</a:t>
            </a:r>
          </a:p>
          <a:p>
            <a:pPr lvl="1"/>
            <a:r>
              <a:rPr lang="en-US" sz="2000" dirty="0" smtClean="0">
                <a:latin typeface="Courier"/>
              </a:rPr>
              <a:t>data.insert(loc=3,column=“Sport”,value=“Bball”)</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308</a:t>
            </a:fld>
            <a:endParaRPr lang="en-US" dirty="0"/>
          </a:p>
        </p:txBody>
      </p:sp>
    </p:spTree>
    <p:extLst>
      <p:ext uri="{BB962C8B-B14F-4D97-AF65-F5344CB8AC3E}">
        <p14:creationId xmlns:p14="http://schemas.microsoft.com/office/powerpoint/2010/main" val="9087316"/>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Add column using broadcasting</a:t>
            </a:r>
          </a:p>
          <a:p>
            <a:pPr lvl="1"/>
            <a:r>
              <a:rPr lang="en-US" sz="2000" dirty="0" smtClean="0">
                <a:latin typeface="Courier"/>
              </a:rPr>
              <a:t>data[“WeightKG”] = data[“</a:t>
            </a:r>
            <a:r>
              <a:rPr lang="en-US" sz="2000" dirty="0">
                <a:latin typeface="Courier"/>
              </a:rPr>
              <a:t>Weight”] * 0.453592</a:t>
            </a:r>
          </a:p>
          <a:p>
            <a:pPr lvl="1"/>
            <a:r>
              <a:rPr lang="en-US" dirty="0" smtClean="0">
                <a:latin typeface="Courier"/>
              </a:rPr>
              <a:t>data.apply()</a:t>
            </a:r>
          </a:p>
          <a:p>
            <a:pPr lvl="2"/>
            <a:r>
              <a:rPr lang="en-US" dirty="0" smtClean="0"/>
              <a:t>Applies a function to broadcast values to a new column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309</a:t>
            </a:fld>
            <a:endParaRPr lang="en-US" dirty="0"/>
          </a:p>
        </p:txBody>
      </p:sp>
      <p:pic>
        <p:nvPicPr>
          <p:cNvPr id="5" name="Picture 4"/>
          <p:cNvPicPr>
            <a:picLocks noChangeAspect="1"/>
          </p:cNvPicPr>
          <p:nvPr/>
        </p:nvPicPr>
        <p:blipFill>
          <a:blip r:embed="rId2"/>
          <a:stretch>
            <a:fillRect/>
          </a:stretch>
        </p:blipFill>
        <p:spPr>
          <a:xfrm>
            <a:off x="1640266" y="3401088"/>
            <a:ext cx="2809875" cy="981075"/>
          </a:xfrm>
          <a:prstGeom prst="rect">
            <a:avLst/>
          </a:prstGeom>
        </p:spPr>
      </p:pic>
      <p:pic>
        <p:nvPicPr>
          <p:cNvPr id="6" name="Picture 5"/>
          <p:cNvPicPr>
            <a:picLocks noChangeAspect="1"/>
          </p:cNvPicPr>
          <p:nvPr/>
        </p:nvPicPr>
        <p:blipFill rotWithShape="1">
          <a:blip r:embed="rId3"/>
          <a:srcRect b="73626"/>
          <a:stretch/>
        </p:blipFill>
        <p:spPr>
          <a:xfrm>
            <a:off x="1640266" y="4760527"/>
            <a:ext cx="5476875" cy="987272"/>
          </a:xfrm>
          <a:prstGeom prst="rect">
            <a:avLst/>
          </a:prstGeom>
        </p:spPr>
      </p:pic>
    </p:spTree>
    <p:extLst>
      <p:ext uri="{BB962C8B-B14F-4D97-AF65-F5344CB8AC3E}">
        <p14:creationId xmlns:p14="http://schemas.microsoft.com/office/powerpoint/2010/main" val="10053357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2.7 versus 3.X</a:t>
            </a:r>
            <a:endParaRPr lang="en-US" dirty="0"/>
          </a:p>
        </p:txBody>
      </p:sp>
      <p:sp>
        <p:nvSpPr>
          <p:cNvPr id="3" name="Content Placeholder 2"/>
          <p:cNvSpPr>
            <a:spLocks noGrp="1"/>
          </p:cNvSpPr>
          <p:nvPr>
            <p:ph idx="1"/>
          </p:nvPr>
        </p:nvSpPr>
        <p:spPr/>
        <p:txBody>
          <a:bodyPr/>
          <a:lstStyle/>
          <a:p>
            <a:r>
              <a:rPr lang="en-US" dirty="0" smtClean="0"/>
              <a:t>Python 2.7 is still the most prevalent version</a:t>
            </a:r>
          </a:p>
          <a:p>
            <a:r>
              <a:rPr lang="en-US" dirty="0" smtClean="0"/>
              <a:t>Help is readily available online for 2.7</a:t>
            </a:r>
          </a:p>
          <a:p>
            <a:r>
              <a:rPr lang="en-US" dirty="0" smtClean="0"/>
              <a:t>Package compatibility issues are rare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3796657765"/>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dirty="0" smtClean="0"/>
              <a:t>Dropping data with null values</a:t>
            </a:r>
          </a:p>
          <a:p>
            <a:pPr lvl="1"/>
            <a:r>
              <a:rPr lang="en-US" dirty="0" smtClean="0">
                <a:latin typeface="Courier"/>
              </a:rPr>
              <a:t>data.dropna() </a:t>
            </a:r>
          </a:p>
          <a:p>
            <a:pPr lvl="2"/>
            <a:r>
              <a:rPr lang="en-US" dirty="0" smtClean="0"/>
              <a:t>Deletes </a:t>
            </a:r>
            <a:r>
              <a:rPr lang="en-US" dirty="0" smtClean="0">
                <a:latin typeface="Courier"/>
              </a:rPr>
              <a:t>DataFrame</a:t>
            </a:r>
            <a:r>
              <a:rPr lang="en-US" dirty="0" smtClean="0"/>
              <a:t> rows with any </a:t>
            </a:r>
            <a:r>
              <a:rPr lang="en-US" dirty="0" smtClean="0">
                <a:latin typeface="Courier"/>
              </a:rPr>
              <a:t>NaN</a:t>
            </a:r>
            <a:r>
              <a:rPr lang="en-US" dirty="0" smtClean="0"/>
              <a:t> values</a:t>
            </a:r>
          </a:p>
          <a:p>
            <a:pPr lvl="2"/>
            <a:r>
              <a:rPr lang="en-US" dirty="0" smtClean="0"/>
              <a:t>Does not perform in-place</a:t>
            </a:r>
          </a:p>
          <a:p>
            <a:pPr lvl="1"/>
            <a:r>
              <a:rPr lang="en-US" dirty="0" smtClean="0">
                <a:latin typeface="Courier"/>
              </a:rPr>
              <a:t>data.dropna(subset=[‘Salary’])</a:t>
            </a:r>
          </a:p>
          <a:p>
            <a:pPr lvl="2"/>
            <a:r>
              <a:rPr lang="en-US" dirty="0" smtClean="0"/>
              <a:t>Delete rows with </a:t>
            </a:r>
            <a:r>
              <a:rPr lang="en-US" dirty="0" smtClean="0">
                <a:latin typeface="Courier"/>
              </a:rPr>
              <a:t>NaN</a:t>
            </a:r>
            <a:r>
              <a:rPr lang="en-US" dirty="0" smtClean="0"/>
              <a:t> salaries</a:t>
            </a:r>
          </a:p>
          <a:p>
            <a:r>
              <a:rPr lang="en-US" dirty="0" smtClean="0"/>
              <a:t>Filling in for null values</a:t>
            </a:r>
          </a:p>
          <a:p>
            <a:pPr lvl="1"/>
            <a:r>
              <a:rPr lang="it-IT" sz="1600" dirty="0">
                <a:latin typeface="Courier"/>
              </a:rPr>
              <a:t>data['College</a:t>
            </a:r>
            <a:r>
              <a:rPr lang="it-IT" sz="1600" dirty="0" smtClean="0">
                <a:latin typeface="Courier"/>
              </a:rPr>
              <a:t>'] = data</a:t>
            </a:r>
            <a:r>
              <a:rPr lang="it-IT" sz="1600" dirty="0">
                <a:latin typeface="Courier"/>
              </a:rPr>
              <a:t>['College'].fillna('No College</a:t>
            </a:r>
            <a:r>
              <a:rPr lang="it-IT" sz="1600" dirty="0" smtClean="0">
                <a:latin typeface="Courier"/>
              </a:rPr>
              <a:t>')</a:t>
            </a:r>
          </a:p>
          <a:p>
            <a:pPr lvl="2"/>
            <a:r>
              <a:rPr lang="en-US" dirty="0" smtClean="0"/>
              <a:t>Does not perform in-place</a:t>
            </a:r>
          </a:p>
          <a:p>
            <a:pPr lvl="1"/>
            <a:r>
              <a:rPr lang="en-US" dirty="0" smtClean="0"/>
              <a:t>Chaining</a:t>
            </a:r>
          </a:p>
          <a:p>
            <a:pPr lvl="2"/>
            <a:r>
              <a:rPr lang="en-US" sz="1800" dirty="0" smtClean="0">
                <a:latin typeface="Courier"/>
              </a:rPr>
              <a:t>data.dropna(subset</a:t>
            </a:r>
            <a:r>
              <a:rPr lang="en-US" sz="1800" dirty="0">
                <a:latin typeface="Courier"/>
              </a:rPr>
              <a:t>=['Salary'])['Salary'].mean</a:t>
            </a:r>
            <a:r>
              <a:rPr lang="en-US" sz="1800"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310</a:t>
            </a:fld>
            <a:endParaRPr lang="en-US" dirty="0"/>
          </a:p>
        </p:txBody>
      </p:sp>
    </p:spTree>
    <p:extLst>
      <p:ext uri="{BB962C8B-B14F-4D97-AF65-F5344CB8AC3E}">
        <p14:creationId xmlns:p14="http://schemas.microsoft.com/office/powerpoint/2010/main" val="2471034037"/>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sz="2800" dirty="0" smtClean="0">
                <a:latin typeface="Courier"/>
              </a:rPr>
              <a:t>data.sort_values</a:t>
            </a:r>
            <a:r>
              <a:rPr lang="en-US" sz="2800" dirty="0">
                <a:latin typeface="Courier"/>
              </a:rPr>
              <a:t>("Salary")</a:t>
            </a:r>
            <a:endParaRPr lang="en-US" sz="2800" dirty="0" smtClean="0">
              <a:latin typeface="Courier"/>
            </a:endParaRPr>
          </a:p>
          <a:p>
            <a:r>
              <a:rPr lang="en-US" sz="2800" dirty="0" smtClean="0">
                <a:latin typeface="Courier"/>
              </a:rPr>
              <a:t>data.sort_index(ascending = False)</a:t>
            </a:r>
            <a:endParaRPr lang="en-US" sz="2800" dirty="0">
              <a:latin typeface="Courier"/>
            </a:endParaRP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311</a:t>
            </a:fld>
            <a:endParaRPr lang="en-US" dirty="0"/>
          </a:p>
        </p:txBody>
      </p:sp>
    </p:spTree>
    <p:extLst>
      <p:ext uri="{BB962C8B-B14F-4D97-AF65-F5344CB8AC3E}">
        <p14:creationId xmlns:p14="http://schemas.microsoft.com/office/powerpoint/2010/main" val="254029924"/>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1</a:t>
            </a:r>
            <a:endParaRPr lang="en-US" dirty="0"/>
          </a:p>
        </p:txBody>
      </p:sp>
      <p:sp>
        <p:nvSpPr>
          <p:cNvPr id="3" name="Content Placeholder 2"/>
          <p:cNvSpPr>
            <a:spLocks noGrp="1"/>
          </p:cNvSpPr>
          <p:nvPr>
            <p:ph idx="1"/>
          </p:nvPr>
        </p:nvSpPr>
        <p:spPr/>
        <p:txBody>
          <a:bodyPr/>
          <a:lstStyle/>
          <a:p>
            <a:r>
              <a:rPr lang="en-US" dirty="0" smtClean="0"/>
              <a:t>Once you’ve selected a </a:t>
            </a:r>
            <a:r>
              <a:rPr lang="en-US" dirty="0" smtClean="0">
                <a:latin typeface="Courier"/>
              </a:rPr>
              <a:t>DataFrame</a:t>
            </a:r>
            <a:r>
              <a:rPr lang="en-US" dirty="0" smtClean="0"/>
              <a:t> column you have a pandas Series</a:t>
            </a:r>
          </a:p>
          <a:p>
            <a:r>
              <a:rPr lang="en-US" dirty="0" smtClean="0"/>
              <a:t>Find these statistics from the NBA </a:t>
            </a:r>
            <a:r>
              <a:rPr lang="en-US" dirty="0">
                <a:latin typeface="Courier"/>
              </a:rPr>
              <a:t>DataFrame </a:t>
            </a:r>
            <a:r>
              <a:rPr lang="en-US" dirty="0" smtClean="0"/>
              <a:t>:</a:t>
            </a:r>
          </a:p>
          <a:p>
            <a:pPr lvl="1"/>
            <a:r>
              <a:rPr lang="en-US" dirty="0"/>
              <a:t>NBA </a:t>
            </a:r>
            <a:r>
              <a:rPr lang="en-US" dirty="0" smtClean="0"/>
              <a:t>players’ mean, min, max, median salaries</a:t>
            </a:r>
          </a:p>
          <a:p>
            <a:r>
              <a:rPr lang="en-US" dirty="0" smtClean="0"/>
              <a:t>This requires a little online research and use of what we’ve already covered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312</a:t>
            </a:fld>
            <a:endParaRPr lang="en-US" dirty="0"/>
          </a:p>
        </p:txBody>
      </p:sp>
    </p:spTree>
    <p:extLst>
      <p:ext uri="{BB962C8B-B14F-4D97-AF65-F5344CB8AC3E}">
        <p14:creationId xmlns:p14="http://schemas.microsoft.com/office/powerpoint/2010/main" val="146187222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2</a:t>
            </a:r>
            <a:endParaRPr lang="en-US" dirty="0"/>
          </a:p>
        </p:txBody>
      </p:sp>
      <p:sp>
        <p:nvSpPr>
          <p:cNvPr id="3" name="Content Placeholder 2"/>
          <p:cNvSpPr>
            <a:spLocks noGrp="1"/>
          </p:cNvSpPr>
          <p:nvPr>
            <p:ph idx="1"/>
          </p:nvPr>
        </p:nvSpPr>
        <p:spPr/>
        <p:txBody>
          <a:bodyPr/>
          <a:lstStyle/>
          <a:p>
            <a:r>
              <a:rPr lang="en-US" dirty="0" smtClean="0"/>
              <a:t>Read in the NBA data afresh</a:t>
            </a:r>
          </a:p>
          <a:p>
            <a:r>
              <a:rPr lang="en-US" dirty="0" smtClean="0"/>
              <a:t>Create an additional column to categorize the </a:t>
            </a:r>
            <a:r>
              <a:rPr lang="en-US" dirty="0" smtClean="0">
                <a:latin typeface="Courier"/>
              </a:rPr>
              <a:t>Age</a:t>
            </a:r>
            <a:r>
              <a:rPr lang="en-US" dirty="0" smtClean="0"/>
              <a:t> data</a:t>
            </a:r>
          </a:p>
          <a:p>
            <a:pPr lvl="1"/>
            <a:r>
              <a:rPr lang="en-US" dirty="0" smtClean="0">
                <a:latin typeface="Courier"/>
              </a:rPr>
              <a:t>Young</a:t>
            </a:r>
            <a:r>
              <a:rPr lang="en-US" dirty="0" smtClean="0"/>
              <a:t>: 22 and younger</a:t>
            </a:r>
          </a:p>
          <a:p>
            <a:pPr lvl="1"/>
            <a:r>
              <a:rPr lang="en-US" dirty="0" smtClean="0">
                <a:latin typeface="Courier"/>
              </a:rPr>
              <a:t>Medium</a:t>
            </a:r>
            <a:r>
              <a:rPr lang="en-US" dirty="0" smtClean="0"/>
              <a:t>: 23 - 34 </a:t>
            </a:r>
          </a:p>
          <a:p>
            <a:pPr lvl="1"/>
            <a:r>
              <a:rPr lang="en-US" dirty="0" smtClean="0">
                <a:latin typeface="Courier"/>
              </a:rPr>
              <a:t>Old</a:t>
            </a:r>
            <a:r>
              <a:rPr lang="en-US" dirty="0" smtClean="0"/>
              <a:t>: 35 and older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313</a:t>
            </a:fld>
            <a:endParaRPr lang="en-US" dirty="0"/>
          </a:p>
        </p:txBody>
      </p:sp>
    </p:spTree>
    <p:extLst>
      <p:ext uri="{BB962C8B-B14F-4D97-AF65-F5344CB8AC3E}">
        <p14:creationId xmlns:p14="http://schemas.microsoft.com/office/powerpoint/2010/main" val="37023250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Statements</a:t>
            </a:r>
            <a:endParaRPr lang="en-US" dirty="0"/>
          </a:p>
        </p:txBody>
      </p:sp>
      <p:sp>
        <p:nvSpPr>
          <p:cNvPr id="3" name="Content Placeholder 2"/>
          <p:cNvSpPr>
            <a:spLocks noGrp="1"/>
          </p:cNvSpPr>
          <p:nvPr>
            <p:ph idx="1"/>
          </p:nvPr>
        </p:nvSpPr>
        <p:spPr>
          <a:xfrm>
            <a:off x="914400" y="966180"/>
            <a:ext cx="7772400" cy="5007577"/>
          </a:xfrm>
        </p:spPr>
        <p:txBody>
          <a:bodyPr/>
          <a:lstStyle/>
          <a:p>
            <a:pPr>
              <a:spcBef>
                <a:spcPts val="0"/>
              </a:spcBef>
            </a:pPr>
            <a:r>
              <a:rPr lang="en-US" dirty="0" smtClean="0"/>
              <a:t>Type these statements into the “Console” window (each followed by hitting “Enter”)</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latin typeface="Courier New" panose="02070309020205020404" pitchFamily="49" charset="0"/>
                <a:cs typeface="Courier New" panose="02070309020205020404" pitchFamily="49" charset="0"/>
              </a:rPr>
              <a:t>x</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are called variables</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Caution: Copying ‘ and “</a:t>
            </a:r>
            <a:endParaRPr lang="en-US" dirty="0"/>
          </a:p>
        </p:txBody>
      </p:sp>
      <p:sp>
        <p:nvSpPr>
          <p:cNvPr id="3" name="Content Placeholder 2"/>
          <p:cNvSpPr>
            <a:spLocks noGrp="1"/>
          </p:cNvSpPr>
          <p:nvPr>
            <p:ph idx="1"/>
          </p:nvPr>
        </p:nvSpPr>
        <p:spPr/>
        <p:txBody>
          <a:bodyPr/>
          <a:lstStyle/>
          <a:p>
            <a:r>
              <a:rPr lang="en-US" dirty="0" smtClean="0"/>
              <a:t>It is convenient to copy and paste text from this presentation into Spyder or Jupyter.</a:t>
            </a:r>
          </a:p>
          <a:p>
            <a:r>
              <a:rPr lang="en-US" dirty="0" smtClean="0"/>
              <a:t>However, the single and double-quotes in PowerPoint are not the same as those in the Python editing environments</a:t>
            </a:r>
          </a:p>
          <a:p>
            <a:pPr lvl="1"/>
            <a:r>
              <a:rPr lang="en-US" dirty="0" smtClean="0"/>
              <a:t>So, you will likely need to type over these characters after you have pasted into Spyder or </a:t>
            </a:r>
            <a:r>
              <a:rPr lang="en-US" dirty="0"/>
              <a:t>J</a:t>
            </a:r>
            <a:r>
              <a:rPr lang="en-US" dirty="0" smtClean="0"/>
              <a:t>upyter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42138593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lstStyle/>
          <a:p>
            <a:r>
              <a:rPr lang="en-US" dirty="0"/>
              <a:t>C</a:t>
            </a:r>
            <a:r>
              <a:rPr lang="en-US" dirty="0" smtClean="0"/>
              <a:t>ommands and variables are case sensitive</a:t>
            </a:r>
          </a:p>
          <a:p>
            <a:r>
              <a:rPr lang="en-US" dirty="0" smtClean="0"/>
              <a:t>Often you can use either quotation marks (</a:t>
            </a:r>
            <a:r>
              <a:rPr lang="en-US" dirty="0">
                <a:latin typeface="Courier New" panose="02070309020205020404" pitchFamily="49" charset="0"/>
                <a:cs typeface="Courier New" panose="02070309020205020404" pitchFamily="49" charset="0"/>
              </a:rPr>
              <a:t>"</a:t>
            </a:r>
            <a:r>
              <a:rPr lang="en-US" dirty="0" smtClean="0"/>
              <a:t>) or apostrophes (</a:t>
            </a:r>
            <a:r>
              <a:rPr lang="en-US" dirty="0">
                <a:latin typeface="Courier New" panose="02070309020205020404" pitchFamily="49" charset="0"/>
                <a:cs typeface="Courier New" panose="02070309020205020404" pitchFamily="49" charset="0"/>
              </a:rPr>
              <a:t>'</a:t>
            </a:r>
            <a:r>
              <a:rPr lang="en-US" dirty="0" smtClean="0"/>
              <a:t>) to indicate text/string data</a:t>
            </a:r>
          </a:p>
          <a:p>
            <a:r>
              <a:rPr lang="en-US" dirty="0" smtClean="0">
                <a:latin typeface="Courier New" panose="02070309020205020404" pitchFamily="49" charset="0"/>
                <a:cs typeface="Courier New" panose="02070309020205020404" pitchFamily="49" charset="0"/>
              </a:rPr>
              <a:t>print</a:t>
            </a:r>
            <a:r>
              <a:rPr lang="en-US" dirty="0" smtClean="0"/>
              <a:t> statements show results in Console window</a:t>
            </a:r>
          </a:p>
          <a:p>
            <a:r>
              <a:rPr lang="en-US" dirty="0" smtClean="0"/>
              <a:t>Python lets you know when you type something it can’t understand</a:t>
            </a:r>
          </a:p>
          <a:p>
            <a:pPr lvl="1"/>
            <a:r>
              <a:rPr lang="en-US" dirty="0" smtClean="0"/>
              <a:t>These are called syntax errors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34</a:t>
            </a:fld>
            <a:endParaRPr lang="en-US" dirty="0"/>
          </a:p>
        </p:txBody>
      </p:sp>
    </p:spTree>
    <p:extLst>
      <p:ext uri="{BB962C8B-B14F-4D97-AF65-F5344CB8AC3E}">
        <p14:creationId xmlns:p14="http://schemas.microsoft.com/office/powerpoint/2010/main" val="33329247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35</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186285191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pPr lvl="1"/>
            <a:r>
              <a:rPr lang="en-US" dirty="0" smtClean="0"/>
              <a:t>Where did the term “debug” come from?*</a:t>
            </a:r>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36</a:t>
            </a:fld>
            <a:endParaRPr lang="en-US" dirty="0"/>
          </a:p>
        </p:txBody>
      </p:sp>
      <p:sp>
        <p:nvSpPr>
          <p:cNvPr id="5" name="TextBox 4"/>
          <p:cNvSpPr txBox="1"/>
          <p:nvPr/>
        </p:nvSpPr>
        <p:spPr>
          <a:xfrm>
            <a:off x="1036320" y="6409504"/>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spTree>
    <p:extLst>
      <p:ext uri="{BB962C8B-B14F-4D97-AF65-F5344CB8AC3E}">
        <p14:creationId xmlns:p14="http://schemas.microsoft.com/office/powerpoint/2010/main" val="25990603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When debugging, Google it</a:t>
            </a:r>
          </a:p>
          <a:p>
            <a:pPr lvl="1"/>
            <a:r>
              <a:rPr lang="en-US" dirty="0" smtClean="0"/>
              <a:t>But it takes experience to search effectively</a:t>
            </a:r>
          </a:p>
          <a:p>
            <a:pPr lvl="2"/>
            <a:r>
              <a:rPr lang="en-US" dirty="0" smtClean="0"/>
              <a:t>Better search terms will give you the better results</a:t>
            </a:r>
          </a:p>
          <a:p>
            <a:pPr lvl="3"/>
            <a:r>
              <a:rPr lang="en-US" dirty="0" smtClean="0"/>
              <a:t>Takes time to learn best search terms</a:t>
            </a:r>
          </a:p>
          <a:p>
            <a:pPr lvl="2"/>
            <a:r>
              <a:rPr lang="en-US" dirty="0" smtClean="0"/>
              <a:t>Need instinct for knowing which advice is best</a:t>
            </a:r>
          </a:p>
          <a:p>
            <a:pPr lvl="3"/>
            <a:r>
              <a:rPr lang="en-US" dirty="0" smtClean="0"/>
              <a:t>When you’ve found something likely to work</a:t>
            </a:r>
          </a:p>
          <a:p>
            <a:pPr lvl="3"/>
            <a:r>
              <a:rPr lang="en-US" dirty="0" smtClean="0"/>
              <a:t>Which sites to trust</a:t>
            </a:r>
          </a:p>
          <a:p>
            <a:pPr lvl="1"/>
            <a:r>
              <a:rPr lang="en-US" dirty="0" smtClean="0"/>
              <a:t>For example, what I’ve learned…</a:t>
            </a:r>
          </a:p>
          <a:p>
            <a:pPr lvl="2"/>
            <a:r>
              <a:rPr lang="en-US" dirty="0" smtClean="0"/>
              <a:t>Give preference to </a:t>
            </a:r>
            <a:r>
              <a:rPr lang="en-US" dirty="0" smtClean="0">
                <a:latin typeface="Courier"/>
              </a:rPr>
              <a:t>stackoverflow.com</a:t>
            </a:r>
            <a:r>
              <a:rPr lang="en-US" dirty="0" smtClean="0"/>
              <a:t> </a:t>
            </a:r>
          </a:p>
          <a:p>
            <a:pPr lvl="2"/>
            <a:r>
              <a:rPr lang="en-US" dirty="0" smtClean="0"/>
              <a:t>If you’ve Googled an issue for 2 hours either:</a:t>
            </a:r>
          </a:p>
          <a:p>
            <a:pPr lvl="3"/>
            <a:r>
              <a:rPr lang="en-US" dirty="0" smtClean="0"/>
              <a:t>You’re not using the best search terms</a:t>
            </a:r>
          </a:p>
          <a:p>
            <a:pPr lvl="3"/>
            <a:r>
              <a:rPr lang="en-US" dirty="0" smtClean="0"/>
              <a:t>Your problem is so rare that you need to reboot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420720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Python reference site for version 2.7</a:t>
            </a:r>
          </a:p>
          <a:p>
            <a:pPr lvl="1"/>
            <a:r>
              <a:rPr lang="en-US" dirty="0">
                <a:hlinkClick r:id="rId2"/>
              </a:rPr>
              <a:t>https://docs.python.org/2/reference</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38</a:t>
            </a:fld>
            <a:endParaRPr lang="en-US" dirty="0"/>
          </a:p>
        </p:txBody>
      </p:sp>
    </p:spTree>
    <p:extLst>
      <p:ext uri="{BB962C8B-B14F-4D97-AF65-F5344CB8AC3E}">
        <p14:creationId xmlns:p14="http://schemas.microsoft.com/office/powerpoint/2010/main" val="1436161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7887855"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p>
          <a:p>
            <a:pPr lvl="1">
              <a:spcBef>
                <a:spcPts val="0"/>
              </a:spcBef>
            </a:pPr>
            <a:r>
              <a:rPr lang="en-US" dirty="0" smtClean="0">
                <a:latin typeface="Courier New" panose="02070309020205020404" pitchFamily="49" charset="0"/>
                <a:cs typeface="Courier New" panose="02070309020205020404" pitchFamily="49" charset="0"/>
              </a:rPr>
              <a:t>Print 'Hello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a:t>
            </a:r>
            <a:r>
              <a:rPr lang="en-US" dirty="0" smtClean="0">
                <a:latin typeface="Courier New" panose="02070309020205020404" pitchFamily="49" charset="0"/>
                <a:cs typeface="Courier New" panose="02070309020205020404" pitchFamily="49" charset="0"/>
              </a:rPr>
              <a:t>Wrld!'</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a:t>
            </a:r>
          </a:p>
          <a:p>
            <a:pPr lvl="1">
              <a:spcBef>
                <a:spcPts val="0"/>
              </a:spcBef>
            </a:pPr>
            <a:r>
              <a:rPr lang="en-US" dirty="0" smtClean="0"/>
              <a:t>Computing an average</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2206006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Much of this course closely follows the topical sequence of this book:</a:t>
            </a:r>
          </a:p>
          <a:p>
            <a:pPr lvl="1"/>
            <a:r>
              <a:rPr lang="en-US" dirty="0" smtClean="0"/>
              <a:t>Python for Informatics, by Charles Severance</a:t>
            </a:r>
          </a:p>
          <a:p>
            <a:r>
              <a:rPr lang="en-US" dirty="0" smtClean="0"/>
              <a:t>This is a good book:</a:t>
            </a:r>
          </a:p>
          <a:p>
            <a:pPr lvl="1"/>
            <a:r>
              <a:rPr lang="en-US" dirty="0" smtClean="0"/>
              <a:t>amazon.com: $9.95</a:t>
            </a:r>
          </a:p>
          <a:p>
            <a:pPr lvl="1"/>
            <a:r>
              <a:rPr lang="en-US" dirty="0" smtClean="0"/>
              <a:t>Free from pythonlearn.com</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a:p>
            <a:r>
              <a:rPr lang="en-US" dirty="0" smtClean="0"/>
              <a:t>Also included: numpy, pandas, sets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a:t>
            </a:r>
            <a:r>
              <a:rPr lang="en-US" dirty="0"/>
              <a:t/>
            </a:r>
            <a:br>
              <a:rPr lang="en-US" dirty="0"/>
            </a:br>
            <a:r>
              <a:rPr lang="en-US" dirty="0"/>
              <a:t>Introduction </a:t>
            </a:r>
            <a:r>
              <a:rPr lang="en-US" dirty="0" smtClean="0"/>
              <a:t>to Programming</a:t>
            </a:r>
            <a:br>
              <a:rPr lang="en-US" dirty="0" smtClean="0"/>
            </a:br>
            <a:r>
              <a:rPr lang="en-US" dirty="0" smtClean="0"/>
              <a:t>(Extended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398383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Types</a:t>
            </a:r>
            <a:endParaRPr lang="en-US" dirty="0"/>
          </a:p>
        </p:txBody>
      </p:sp>
      <p:sp>
        <p:nvSpPr>
          <p:cNvPr id="3" name="Content Placeholder 2"/>
          <p:cNvSpPr>
            <a:spLocks noGrp="1"/>
          </p:cNvSpPr>
          <p:nvPr>
            <p:ph idx="1"/>
          </p:nvPr>
        </p:nvSpPr>
        <p:spPr>
          <a:xfrm>
            <a:off x="914400" y="1004461"/>
            <a:ext cx="7772400" cy="4678363"/>
          </a:xfrm>
        </p:spPr>
        <p:txBody>
          <a:bodyPr/>
          <a:lstStyle/>
          <a:p>
            <a:pPr>
              <a:spcBef>
                <a:spcPts val="0"/>
              </a:spcBef>
            </a:pPr>
            <a:r>
              <a:rPr lang="en-US" dirty="0" smtClean="0"/>
              <a:t>Interpreted programming languages</a:t>
            </a:r>
          </a:p>
          <a:p>
            <a:pPr lvl="1">
              <a:spcBef>
                <a:spcPts val="0"/>
              </a:spcBef>
            </a:pPr>
            <a:r>
              <a:rPr lang="en-US" dirty="0" smtClean="0"/>
              <a:t>Computer translates each line of programming code, one at a time, into bit patterns interpretable by the CPU</a:t>
            </a:r>
          </a:p>
          <a:p>
            <a:pPr lvl="1">
              <a:spcBef>
                <a:spcPts val="0"/>
              </a:spcBef>
            </a:pPr>
            <a:r>
              <a:rPr lang="en-US" dirty="0" smtClean="0"/>
              <a:t>Python is most-often used interpreted</a:t>
            </a:r>
          </a:p>
          <a:p>
            <a:pPr lvl="2">
              <a:spcBef>
                <a:spcPts val="0"/>
              </a:spcBef>
            </a:pPr>
            <a:r>
              <a:rPr lang="en-US" dirty="0" smtClean="0"/>
              <a:t>… although it can be (somewhat) compiled (.pyc)</a:t>
            </a:r>
          </a:p>
          <a:p>
            <a:pPr>
              <a:spcBef>
                <a:spcPts val="0"/>
              </a:spcBef>
            </a:pPr>
            <a:r>
              <a:rPr lang="en-US" dirty="0"/>
              <a:t>Compiled programming </a:t>
            </a:r>
            <a:r>
              <a:rPr lang="en-US" dirty="0" smtClean="0"/>
              <a:t>languages</a:t>
            </a:r>
          </a:p>
          <a:p>
            <a:pPr lvl="1">
              <a:spcBef>
                <a:spcPts val="0"/>
              </a:spcBef>
            </a:pPr>
            <a:r>
              <a:rPr lang="en-US" dirty="0"/>
              <a:t>S</a:t>
            </a:r>
            <a:r>
              <a:rPr lang="en-US" dirty="0" smtClean="0"/>
              <a:t>tatements in programming code are converted to binary, machine language which are executed directly on the CPU (e.g., .exe)</a:t>
            </a:r>
          </a:p>
          <a:p>
            <a:pPr lvl="1">
              <a:spcBef>
                <a:spcPts val="0"/>
              </a:spcBef>
            </a:pPr>
            <a:r>
              <a:rPr lang="en-US" dirty="0" smtClean="0"/>
              <a:t>All statements compiled before anything is run</a:t>
            </a:r>
          </a:p>
          <a:p>
            <a:pPr lvl="1">
              <a:spcBef>
                <a:spcPts val="0"/>
              </a:spcBef>
            </a:pPr>
            <a:r>
              <a:rPr lang="en-US" dirty="0"/>
              <a:t>S</a:t>
            </a:r>
            <a:r>
              <a:rPr lang="en-US" dirty="0" smtClean="0"/>
              <a:t>pecific to particular processor types</a:t>
            </a:r>
          </a:p>
          <a:p>
            <a:pPr lvl="2">
              <a:spcBef>
                <a:spcPts val="0"/>
              </a:spcBef>
            </a:pPr>
            <a:r>
              <a:rPr lang="en-US" dirty="0" smtClean="0"/>
              <a:t>32-bit Windows, 64-bit Windows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spTree>
    <p:extLst>
      <p:ext uri="{BB962C8B-B14F-4D97-AF65-F5344CB8AC3E}">
        <p14:creationId xmlns:p14="http://schemas.microsoft.com/office/powerpoint/2010/main" val="30324999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Low-level versus higher level code</a:t>
            </a:r>
          </a:p>
          <a:p>
            <a:pPr>
              <a:spcBef>
                <a:spcPts val="0"/>
              </a:spcBef>
            </a:pPr>
            <a:r>
              <a:rPr lang="en-US" dirty="0" smtClean="0"/>
              <a:t>Lowest level</a:t>
            </a:r>
          </a:p>
          <a:p>
            <a:pPr lvl="1">
              <a:spcBef>
                <a:spcPts val="0"/>
              </a:spcBef>
            </a:pPr>
            <a:r>
              <a:rPr lang="en-US" dirty="0" smtClean="0"/>
              <a:t>In binary code that is recognized by the CPU</a:t>
            </a:r>
          </a:p>
          <a:p>
            <a:pPr>
              <a:spcBef>
                <a:spcPts val="0"/>
              </a:spcBef>
            </a:pPr>
            <a:r>
              <a:rPr lang="en-US" dirty="0" smtClean="0"/>
              <a:t>Low level languages</a:t>
            </a:r>
          </a:p>
          <a:p>
            <a:pPr lvl="1">
              <a:spcBef>
                <a:spcPts val="0"/>
              </a:spcBef>
            </a:pPr>
            <a:r>
              <a:rPr lang="en-US" dirty="0" smtClean="0"/>
              <a:t>E.g., assembler language</a:t>
            </a:r>
          </a:p>
          <a:p>
            <a:pPr>
              <a:spcBef>
                <a:spcPts val="0"/>
              </a:spcBef>
            </a:pPr>
            <a:r>
              <a:rPr lang="en-US" dirty="0" smtClean="0"/>
              <a:t>High-level</a:t>
            </a:r>
          </a:p>
          <a:p>
            <a:pPr lvl="1">
              <a:spcBef>
                <a:spcPts val="0"/>
              </a:spcBef>
            </a:pPr>
            <a:r>
              <a:rPr lang="en-US" dirty="0" smtClean="0"/>
              <a:t>Code that relies on other lower level code</a:t>
            </a:r>
          </a:p>
          <a:p>
            <a:pPr lvl="1">
              <a:spcBef>
                <a:spcPts val="0"/>
              </a:spcBef>
            </a:pPr>
            <a:r>
              <a:rPr lang="en-US" dirty="0" smtClean="0"/>
              <a:t>High-level code is replaced by the interpretation in lower-level language</a:t>
            </a:r>
          </a:p>
          <a:p>
            <a:pPr lvl="1">
              <a:spcBef>
                <a:spcPts val="0"/>
              </a:spcBef>
            </a:pPr>
            <a:r>
              <a:rPr lang="en-US" dirty="0" smtClean="0"/>
              <a:t>Code faster</a:t>
            </a:r>
          </a:p>
          <a:p>
            <a:pPr lvl="1">
              <a:spcBef>
                <a:spcPts val="0"/>
              </a:spcBef>
            </a:pPr>
            <a:r>
              <a:rPr lang="en-US" dirty="0" smtClean="0"/>
              <a:t>Code more closely resembles natural language</a:t>
            </a:r>
          </a:p>
          <a:p>
            <a:pPr lvl="1">
              <a:spcBef>
                <a:spcPts val="0"/>
              </a:spcBef>
            </a:pPr>
            <a:r>
              <a:rPr lang="en-US" dirty="0" smtClean="0"/>
              <a:t>E.g., Python, Visual Basic</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spTree>
    <p:extLst>
      <p:ext uri="{BB962C8B-B14F-4D97-AF65-F5344CB8AC3E}">
        <p14:creationId xmlns:p14="http://schemas.microsoft.com/office/powerpoint/2010/main" val="1015336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Language Types</a:t>
            </a:r>
          </a:p>
        </p:txBody>
      </p:sp>
      <p:sp>
        <p:nvSpPr>
          <p:cNvPr id="3" name="Content Placeholder 2"/>
          <p:cNvSpPr>
            <a:spLocks noGrp="1"/>
          </p:cNvSpPr>
          <p:nvPr>
            <p:ph idx="1"/>
          </p:nvPr>
        </p:nvSpPr>
        <p:spPr>
          <a:xfrm>
            <a:off x="914400" y="956727"/>
            <a:ext cx="7772400" cy="4678363"/>
          </a:xfrm>
        </p:spPr>
        <p:txBody>
          <a:bodyPr/>
          <a:lstStyle/>
          <a:p>
            <a:r>
              <a:rPr lang="en-US" dirty="0" smtClean="0"/>
              <a:t>High-level language</a:t>
            </a:r>
          </a:p>
          <a:p>
            <a:pPr lvl="1"/>
            <a:r>
              <a:rPr lang="en-US" sz="2400" dirty="0" smtClean="0"/>
              <a:t>“… [a] strong </a:t>
            </a:r>
            <a:r>
              <a:rPr lang="en-US" sz="2400" dirty="0"/>
              <a:t>abstraction from the details of the computer. In comparison to low-level programming languages, it may use natural language elements, be easier to use, or may automate (or even hide entirely) significant areas of computing systems (e.g. memory management), making the process of developing a program simpler and more understandable relative to a lower-level language.” (https://en.wikipedia.org/wiki/High-level_programming_language)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pic>
        <p:nvPicPr>
          <p:cNvPr id="1026"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442" y="4062412"/>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5900" y="6190463"/>
            <a:ext cx="4420954" cy="276999"/>
          </a:xfrm>
          <a:prstGeom prst="rect">
            <a:avLst/>
          </a:prstGeom>
          <a:noFill/>
        </p:spPr>
        <p:txBody>
          <a:bodyPr wrap="none" rtlCol="0">
            <a:spAutoFit/>
          </a:bodyPr>
          <a:lstStyle/>
          <a:p>
            <a:r>
              <a:rPr lang="en-US" sz="1200" dirty="0"/>
              <a:t>http://www.webopedia.com/TERM/H/high_level_language.html</a:t>
            </a:r>
          </a:p>
        </p:txBody>
      </p:sp>
    </p:spTree>
    <p:extLst>
      <p:ext uri="{BB962C8B-B14F-4D97-AF65-F5344CB8AC3E}">
        <p14:creationId xmlns:p14="http://schemas.microsoft.com/office/powerpoint/2010/main" val="3502239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In Python</a:t>
            </a:r>
          </a:p>
          <a:p>
            <a:pPr lvl="1">
              <a:spcBef>
                <a:spcPts val="0"/>
              </a:spcBef>
            </a:pPr>
            <a:r>
              <a:rPr lang="en-US" dirty="0" smtClean="0">
                <a:latin typeface="Courier New" panose="02070309020205020404" pitchFamily="49" charset="0"/>
                <a:cs typeface="Courier New" panose="02070309020205020404" pitchFamily="49" charset="0"/>
              </a:rPr>
              <a:t>y = 2*x</a:t>
            </a:r>
          </a:p>
          <a:p>
            <a:pPr>
              <a:spcBef>
                <a:spcPts val="0"/>
              </a:spcBef>
            </a:pPr>
            <a:r>
              <a:rPr lang="en-US" dirty="0" smtClean="0"/>
              <a:t>In Assembly Language</a:t>
            </a:r>
          </a:p>
          <a:p>
            <a:pPr lvl="1">
              <a:spcBef>
                <a:spcPts val="0"/>
              </a:spcBef>
            </a:pPr>
            <a:r>
              <a:rPr lang="en-US" dirty="0" smtClean="0"/>
              <a:t>Load </a:t>
            </a:r>
            <a:r>
              <a:rPr lang="en-US" dirty="0" smtClean="0">
                <a:latin typeface="Courier New" panose="02070309020205020404" pitchFamily="49" charset="0"/>
                <a:cs typeface="Courier New" panose="02070309020205020404" pitchFamily="49" charset="0"/>
              </a:rPr>
              <a:t>x</a:t>
            </a:r>
            <a:r>
              <a:rPr lang="en-US" dirty="0" smtClean="0"/>
              <a:t> memory location into CPU register</a:t>
            </a:r>
          </a:p>
          <a:p>
            <a:pPr lvl="1">
              <a:spcBef>
                <a:spcPts val="0"/>
              </a:spcBef>
            </a:pPr>
            <a:r>
              <a:rPr lang="en-US" dirty="0" smtClean="0"/>
              <a:t>Shift register left</a:t>
            </a:r>
          </a:p>
          <a:p>
            <a:pPr lvl="1">
              <a:spcBef>
                <a:spcPts val="0"/>
              </a:spcBef>
            </a:pPr>
            <a:r>
              <a:rPr lang="en-US" dirty="0" smtClean="0"/>
              <a:t>Find </a:t>
            </a:r>
            <a:r>
              <a:rPr lang="en-US" dirty="0" smtClean="0">
                <a:latin typeface="Courier New" panose="02070309020205020404" pitchFamily="49" charset="0"/>
                <a:cs typeface="Courier New" panose="02070309020205020404" pitchFamily="49" charset="0"/>
              </a:rPr>
              <a:t>y</a:t>
            </a:r>
            <a:r>
              <a:rPr lang="en-US" dirty="0" smtClean="0"/>
              <a:t> memory location</a:t>
            </a:r>
          </a:p>
          <a:p>
            <a:pPr lvl="1">
              <a:spcBef>
                <a:spcPts val="0"/>
              </a:spcBef>
            </a:pPr>
            <a:r>
              <a:rPr lang="en-US" dirty="0" smtClean="0"/>
              <a:t>Write </a:t>
            </a:r>
            <a:r>
              <a:rPr lang="en-US" dirty="0" smtClean="0">
                <a:latin typeface="Courier New" panose="02070309020205020404" pitchFamily="49" charset="0"/>
                <a:cs typeface="Courier New" panose="02070309020205020404" pitchFamily="49" charset="0"/>
              </a:rPr>
              <a:t>y</a:t>
            </a:r>
            <a:r>
              <a:rPr lang="en-US" dirty="0" smtClean="0"/>
              <a:t> to that location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44</a:t>
            </a:fld>
            <a:endParaRPr lang="en-US" dirty="0"/>
          </a:p>
        </p:txBody>
      </p:sp>
      <p:pic>
        <p:nvPicPr>
          <p:cNvPr id="5"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109" y="4378970"/>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42559" y="6284686"/>
            <a:ext cx="3716082" cy="246221"/>
          </a:xfrm>
          <a:prstGeom prst="rect">
            <a:avLst/>
          </a:prstGeom>
          <a:noFill/>
        </p:spPr>
        <p:txBody>
          <a:bodyPr wrap="none" rtlCol="0">
            <a:spAutoFit/>
          </a:bodyPr>
          <a:lstStyle/>
          <a:p>
            <a:r>
              <a:rPr lang="en-US" sz="1000" dirty="0"/>
              <a:t>http://www.webopedia.com/TERM/H/high_level_language.html</a:t>
            </a:r>
          </a:p>
        </p:txBody>
      </p:sp>
    </p:spTree>
    <p:extLst>
      <p:ext uri="{BB962C8B-B14F-4D97-AF65-F5344CB8AC3E}">
        <p14:creationId xmlns:p14="http://schemas.microsoft.com/office/powerpoint/2010/main" val="27671675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019" y="1447804"/>
            <a:ext cx="6059161" cy="4678363"/>
          </a:xfr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45</a:t>
            </a:fld>
            <a:endParaRPr lang="en-US" dirty="0"/>
          </a:p>
        </p:txBody>
      </p:sp>
      <p:sp>
        <p:nvSpPr>
          <p:cNvPr id="5" name="TextBox 4"/>
          <p:cNvSpPr txBox="1"/>
          <p:nvPr/>
        </p:nvSpPr>
        <p:spPr>
          <a:xfrm>
            <a:off x="1309867" y="6254461"/>
            <a:ext cx="6981463" cy="369332"/>
          </a:xfrm>
          <a:prstGeom prst="rect">
            <a:avLst/>
          </a:prstGeom>
          <a:noFill/>
        </p:spPr>
        <p:txBody>
          <a:bodyPr wrap="none" rtlCol="0">
            <a:spAutoFit/>
          </a:bodyPr>
          <a:lstStyle/>
          <a:p>
            <a:r>
              <a:rPr lang="en-US" dirty="0"/>
              <a:t>http://www.vaughns-1-pagers.com/computer/pc-block-diagram.htm</a:t>
            </a:r>
          </a:p>
        </p:txBody>
      </p:sp>
      <p:sp>
        <p:nvSpPr>
          <p:cNvPr id="7" name="Text Placeholder 6"/>
          <p:cNvSpPr>
            <a:spLocks noGrp="1"/>
          </p:cNvSpPr>
          <p:nvPr>
            <p:ph type="body" idx="4294967295"/>
          </p:nvPr>
        </p:nvSpPr>
        <p:spPr>
          <a:xfrm>
            <a:off x="914400" y="958275"/>
            <a:ext cx="7772400" cy="4678363"/>
          </a:xfrm>
        </p:spPr>
        <p:txBody>
          <a:bodyPr/>
          <a:lstStyle/>
          <a:p>
            <a:endParaRPr lang="en-US" dirty="0"/>
          </a:p>
        </p:txBody>
      </p:sp>
    </p:spTree>
    <p:extLst>
      <p:ext uri="{BB962C8B-B14F-4D97-AF65-F5344CB8AC3E}">
        <p14:creationId xmlns:p14="http://schemas.microsoft.com/office/powerpoint/2010/main" val="13715327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2</a:t>
            </a:r>
            <a:r>
              <a:rPr lang="en-US" dirty="0" smtClean="0"/>
              <a:t/>
            </a:r>
            <a:br>
              <a:rPr lang="en-US" dirty="0" smtClean="0"/>
            </a:br>
            <a:r>
              <a:rPr lang="en-US" dirty="0" smtClean="0"/>
              <a:t>Variables, Expressions,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772400" cy="5069150"/>
          </a:xfrm>
        </p:spPr>
        <p:txBody>
          <a:bodyPr/>
          <a:lstStyle/>
          <a:p>
            <a:r>
              <a:rPr lang="en-US" dirty="0" smtClean="0">
                <a:cs typeface="Courier New" panose="02070309020205020404" pitchFamily="49" charset="0"/>
              </a:rPr>
              <a:t>Use Spyder Console Window or Jupyter</a:t>
            </a:r>
          </a:p>
          <a:p>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2.7128128459045</a:t>
            </a:r>
          </a:p>
          <a:p>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47</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1705213"/>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2279" y="2295576"/>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2885939"/>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733" y="3476302"/>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879" y="4066665"/>
            <a:ext cx="1082146" cy="506214"/>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474" y="4657028"/>
            <a:ext cx="1082146" cy="506214"/>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9479" y="5197057"/>
            <a:ext cx="1082146" cy="506214"/>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133" y="5837756"/>
            <a:ext cx="1082146" cy="506214"/>
          </a:xfrm>
          <a:prstGeom prst="rect">
            <a:avLst/>
          </a:prstGeom>
        </p:spPr>
      </p:pic>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You must hit “Enter” (in Spyder) to execute a statement in the Console</a:t>
            </a:r>
          </a:p>
          <a:p>
            <a:r>
              <a:rPr lang="en-US" dirty="0" smtClean="0">
                <a:cs typeface="Courier New" panose="02070309020205020404" pitchFamily="49" charset="0"/>
              </a:rPr>
              <a:t>I won’t show the            key from now on</a:t>
            </a: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48</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1487406"/>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791" y="2077769"/>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2668132"/>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245" y="3258495"/>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8726" y="5516135"/>
            <a:ext cx="1082146" cy="506214"/>
          </a:xfrm>
          <a:prstGeom prst="rect">
            <a:avLst/>
          </a:prstGeom>
        </p:spPr>
      </p:pic>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39412"/>
            <a:ext cx="7772400" cy="4678363"/>
          </a:xfrm>
        </p:spPr>
        <p:txBody>
          <a:bodyPr/>
          <a:lstStyle/>
          <a:p>
            <a:pPr>
              <a:spcBef>
                <a:spcPts val="0"/>
              </a:spcBef>
            </a:pPr>
            <a:r>
              <a:rPr lang="en-US" dirty="0" smtClean="0"/>
              <a:t>Other, less common types:</a:t>
            </a:r>
          </a:p>
          <a:p>
            <a:pPr lvl="1">
              <a:spcBef>
                <a:spcPts val="0"/>
              </a:spcBef>
            </a:pPr>
            <a:r>
              <a:rPr lang="en-US" dirty="0"/>
              <a:t>O</a:t>
            </a:r>
            <a:r>
              <a:rPr lang="en-US" dirty="0" smtClean="0"/>
              <a:t>ur familiar Base 10</a:t>
            </a:r>
          </a:p>
          <a:p>
            <a:pPr lvl="1">
              <a:spcBef>
                <a:spcPts val="0"/>
              </a:spcBef>
            </a:pPr>
            <a:r>
              <a:rPr lang="en-US" dirty="0" smtClean="0">
                <a:latin typeface="Courier New" panose="02070309020205020404" pitchFamily="49" charset="0"/>
                <a:cs typeface="Courier New" panose="02070309020205020404" pitchFamily="49" charset="0"/>
              </a:rPr>
              <a:t>oct</a:t>
            </a:r>
            <a:r>
              <a:rPr lang="en-US" dirty="0" smtClean="0"/>
              <a:t>, octal </a:t>
            </a:r>
          </a:p>
          <a:p>
            <a:pPr lvl="2">
              <a:spcBef>
                <a:spcPts val="0"/>
              </a:spcBef>
            </a:pPr>
            <a:r>
              <a:rPr lang="en-US" dirty="0" smtClean="0"/>
              <a:t>base 8, largest digit is 7 </a:t>
            </a:r>
          </a:p>
          <a:p>
            <a:pPr lvl="2">
              <a:spcBef>
                <a:spcPts val="0"/>
              </a:spcBef>
            </a:pPr>
            <a:r>
              <a:rPr lang="en-US" dirty="0" smtClean="0"/>
              <a:t>e.g., 0357 = 239</a:t>
            </a:r>
          </a:p>
          <a:p>
            <a:pPr lvl="1">
              <a:spcBef>
                <a:spcPts val="0"/>
              </a:spcBef>
            </a:pPr>
            <a:r>
              <a:rPr lang="en-US" dirty="0" smtClean="0">
                <a:latin typeface="Courier New" panose="02070309020205020404" pitchFamily="49" charset="0"/>
                <a:cs typeface="Courier New" panose="02070309020205020404" pitchFamily="49" charset="0"/>
              </a:rPr>
              <a:t>bin</a:t>
            </a:r>
            <a:r>
              <a:rPr lang="en-US" dirty="0" smtClean="0"/>
              <a:t>, binary</a:t>
            </a:r>
          </a:p>
          <a:p>
            <a:pPr lvl="2">
              <a:spcBef>
                <a:spcPts val="0"/>
              </a:spcBef>
            </a:pPr>
            <a:r>
              <a:rPr lang="en-US" dirty="0" smtClean="0"/>
              <a:t>base 2, largest digit is 1</a:t>
            </a:r>
          </a:p>
          <a:p>
            <a:pPr lvl="2">
              <a:spcBef>
                <a:spcPts val="0"/>
              </a:spcBef>
            </a:pPr>
            <a:r>
              <a:rPr lang="en-US" dirty="0" smtClean="0"/>
              <a:t>e.g</a:t>
            </a:r>
            <a:r>
              <a:rPr lang="en-US" dirty="0"/>
              <a:t>., </a:t>
            </a:r>
            <a:r>
              <a:rPr lang="en-US" dirty="0" smtClean="0"/>
              <a:t>1011 = 11</a:t>
            </a:r>
          </a:p>
          <a:p>
            <a:pPr lvl="1">
              <a:spcBef>
                <a:spcPts val="0"/>
              </a:spcBef>
            </a:pPr>
            <a:r>
              <a:rPr lang="en-US" dirty="0" smtClean="0">
                <a:latin typeface="Courier New" panose="02070309020205020404" pitchFamily="49" charset="0"/>
                <a:cs typeface="Courier New" panose="02070309020205020404" pitchFamily="49" charset="0"/>
              </a:rPr>
              <a:t>long</a:t>
            </a:r>
            <a:r>
              <a:rPr lang="en-US" dirty="0" smtClean="0"/>
              <a:t>, long integer</a:t>
            </a:r>
          </a:p>
          <a:p>
            <a:pPr lvl="2">
              <a:spcBef>
                <a:spcPts val="0"/>
              </a:spcBef>
            </a:pPr>
            <a:r>
              <a:rPr lang="en-US" dirty="0" smtClean="0"/>
              <a:t>Largest value for </a:t>
            </a:r>
            <a:r>
              <a:rPr lang="en-US" dirty="0" smtClean="0">
                <a:latin typeface="Courier New" panose="02070309020205020404" pitchFamily="49" charset="0"/>
                <a:cs typeface="Courier New" panose="02070309020205020404" pitchFamily="49" charset="0"/>
              </a:rPr>
              <a:t>int</a:t>
            </a:r>
            <a:r>
              <a:rPr lang="en-US" dirty="0" smtClean="0"/>
              <a:t> is 2,147,483,647</a:t>
            </a:r>
          </a:p>
          <a:p>
            <a:pPr lvl="2">
              <a:spcBef>
                <a:spcPts val="0"/>
              </a:spcBef>
            </a:pPr>
            <a:r>
              <a:rPr lang="en-US" dirty="0" smtClean="0"/>
              <a:t>Larger </a:t>
            </a:r>
            <a:r>
              <a:rPr lang="en-US" dirty="0">
                <a:latin typeface="Courier New" panose="02070309020205020404" pitchFamily="49" charset="0"/>
                <a:cs typeface="Courier New" panose="02070309020205020404" pitchFamily="49" charset="0"/>
              </a:rPr>
              <a:t>int</a:t>
            </a:r>
            <a:r>
              <a:rPr lang="en-US" dirty="0" smtClean="0"/>
              <a:t> values automatically converted to long</a:t>
            </a:r>
          </a:p>
          <a:p>
            <a:pPr lvl="2">
              <a:spcBef>
                <a:spcPts val="0"/>
              </a:spcBef>
            </a:pPr>
            <a:r>
              <a:rPr lang="en-US" dirty="0" smtClean="0"/>
              <a:t>Don’t worry about this: </a:t>
            </a:r>
            <a:r>
              <a:rPr lang="en-US" dirty="0" smtClean="0">
                <a:latin typeface="Courier New" panose="02070309020205020404" pitchFamily="49" charset="0"/>
                <a:cs typeface="Courier New" panose="02070309020205020404" pitchFamily="49" charset="0"/>
              </a:rPr>
              <a:t>int</a:t>
            </a:r>
            <a:r>
              <a:rPr lang="en-US" dirty="0" smtClean="0"/>
              <a:t> and </a:t>
            </a:r>
            <a:r>
              <a:rPr lang="en-US" dirty="0" smtClean="0">
                <a:latin typeface="Courier New" panose="02070309020205020404" pitchFamily="49" charset="0"/>
                <a:cs typeface="Courier New" panose="02070309020205020404" pitchFamily="49" charset="0"/>
              </a:rPr>
              <a:t>long</a:t>
            </a:r>
            <a:r>
              <a:rPr lang="en-US" dirty="0" smtClean="0"/>
              <a:t> are interchangeable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2229522"/>
              </p:ext>
            </p:extLst>
          </p:nvPr>
        </p:nvGraphicFramePr>
        <p:xfrm>
          <a:off x="6126017" y="2513236"/>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860114"/>
              </p:ext>
            </p:extLst>
          </p:nvPr>
        </p:nvGraphicFramePr>
        <p:xfrm>
          <a:off x="6126016" y="3589043"/>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24262107"/>
              </p:ext>
            </p:extLst>
          </p:nvPr>
        </p:nvGraphicFramePr>
        <p:xfrm>
          <a:off x="6126017" y="1613134"/>
          <a:ext cx="2456873" cy="741680"/>
        </p:xfrm>
        <a:graphic>
          <a:graphicData uri="http://schemas.openxmlformats.org/drawingml/2006/table">
            <a:tbl>
              <a:tblPr firstRow="1" bandRow="1">
                <a:tableStyleId>{5C22544A-7EE6-4342-B048-85BDC9FD1C3A}</a:tableStyleId>
              </a:tblPr>
              <a:tblGrid>
                <a:gridCol w="670503">
                  <a:extLst>
                    <a:ext uri="{9D8B030D-6E8A-4147-A177-3AD203B41FA5}">
                      <a16:colId xmlns:a16="http://schemas.microsoft.com/office/drawing/2014/main" val="3973359492"/>
                    </a:ext>
                  </a:extLst>
                </a:gridCol>
                <a:gridCol w="548697">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Tree>
    <p:extLst>
      <p:ext uri="{BB962C8B-B14F-4D97-AF65-F5344CB8AC3E}">
        <p14:creationId xmlns:p14="http://schemas.microsoft.com/office/powerpoint/2010/main" val="10396977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157682"/>
            <a:ext cx="7772400" cy="4968482"/>
          </a:xfrm>
        </p:spPr>
        <p:txBody>
          <a:bodyPr/>
          <a:lstStyle/>
          <a:p>
            <a:r>
              <a:rPr lang="en-US" dirty="0" smtClean="0">
                <a:cs typeface="Courier New" panose="02070309020205020404" pitchFamily="49" charset="0"/>
              </a:rPr>
              <a:t>Check out in Console</a:t>
            </a:r>
          </a:p>
          <a:p>
            <a:pPr lvl="1">
              <a:spcBef>
                <a:spcPts val="0"/>
              </a:spcBef>
            </a:pPr>
            <a:r>
              <a:rPr lang="en-US" dirty="0" smtClean="0">
                <a:latin typeface="Courier New" panose="02070309020205020404" pitchFamily="49" charset="0"/>
                <a:cs typeface="Courier New" panose="02070309020205020404" pitchFamily="49" charset="0"/>
              </a:rPr>
              <a:t>x = 8.0</a:t>
            </a: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 int(x)</a:t>
            </a: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 bin(x)</a:t>
            </a:r>
            <a:endParaRPr lang="en-US" dirty="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 x, type(x)</a:t>
            </a:r>
          </a:p>
          <a:p>
            <a:pPr lvl="1">
              <a:spcBef>
                <a:spcPts val="0"/>
              </a:spcBef>
            </a:pPr>
            <a:r>
              <a:rPr lang="en-US" dirty="0" smtClean="0">
                <a:latin typeface="Courier New" panose="02070309020205020404" pitchFamily="49" charset="0"/>
                <a:cs typeface="Courier New" panose="02070309020205020404" pitchFamily="49" charset="0"/>
              </a:rPr>
              <a:t>x = int(x,2)</a:t>
            </a:r>
          </a:p>
          <a:p>
            <a:pPr lvl="1">
              <a:spcBef>
                <a:spcPts val="0"/>
              </a:spcBef>
            </a:pPr>
            <a:r>
              <a:rPr lang="en-US" dirty="0" smtClean="0">
                <a:latin typeface="Courier New" panose="02070309020205020404" pitchFamily="49" charset="0"/>
                <a:cs typeface="Courier New" panose="02070309020205020404" pitchFamily="49" charset="0"/>
              </a:rPr>
              <a:t>print x, type(x)</a:t>
            </a:r>
          </a:p>
          <a:p>
            <a:pPr lvl="1">
              <a:spcBef>
                <a:spcPts val="0"/>
              </a:spcBef>
            </a:pPr>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float(x)</a:t>
            </a:r>
            <a:endParaRPr lang="en-US" dirty="0">
              <a:latin typeface="Courier New" panose="02070309020205020404" pitchFamily="49" charset="0"/>
              <a:cs typeface="Courier New" panose="02070309020205020404" pitchFamily="49" charset="0"/>
            </a:endParaRPr>
          </a:p>
          <a:p>
            <a:pPr lvl="1">
              <a:spcBef>
                <a:spcPts val="0"/>
              </a:spcBef>
            </a:pPr>
            <a:r>
              <a:rPr lang="en-US" dirty="0">
                <a:latin typeface="Courier New" panose="02070309020205020404" pitchFamily="49" charset="0"/>
                <a:cs typeface="Courier New" panose="02070309020205020404" pitchFamily="49" charset="0"/>
              </a:rPr>
              <a:t>print x, type(x</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
        <p:nvSpPr>
          <p:cNvPr id="5" name="TextBox 4"/>
          <p:cNvSpPr txBox="1"/>
          <p:nvPr/>
        </p:nvSpPr>
        <p:spPr>
          <a:xfrm>
            <a:off x="1468074" y="6245225"/>
            <a:ext cx="6284734" cy="369332"/>
          </a:xfrm>
          <a:prstGeom prst="rect">
            <a:avLst/>
          </a:prstGeom>
          <a:noFill/>
        </p:spPr>
        <p:txBody>
          <a:bodyPr wrap="none" rtlCol="0">
            <a:spAutoFit/>
          </a:bodyPr>
          <a:lstStyle/>
          <a:p>
            <a:r>
              <a:rPr lang="en-US" dirty="0">
                <a:latin typeface="+mn-lt"/>
              </a:rPr>
              <a:t>The argument </a:t>
            </a:r>
            <a:r>
              <a:rPr lang="en-US" dirty="0" smtClean="0">
                <a:latin typeface="+mn-lt"/>
              </a:rPr>
              <a:t>2 in </a:t>
            </a:r>
            <a:r>
              <a:rPr lang="en-US" dirty="0">
                <a:latin typeface="Courier New" panose="02070309020205020404" pitchFamily="49" charset="0"/>
                <a:cs typeface="Courier New" panose="02070309020205020404" pitchFamily="49" charset="0"/>
              </a:rPr>
              <a:t>x = int(x,2</a:t>
            </a:r>
            <a:r>
              <a:rPr lang="en-US" dirty="0" smtClean="0">
                <a:latin typeface="Courier New" panose="02070309020205020404" pitchFamily="49" charset="0"/>
                <a:cs typeface="Courier New" panose="02070309020205020404" pitchFamily="49" charset="0"/>
              </a:rPr>
              <a:t>)</a:t>
            </a:r>
            <a:r>
              <a:rPr lang="en-US" dirty="0" smtClean="0">
                <a:latin typeface="+mn-lt"/>
              </a:rPr>
              <a:t> </a:t>
            </a:r>
            <a:r>
              <a:rPr lang="en-US" dirty="0">
                <a:latin typeface="+mn-lt"/>
              </a:rPr>
              <a:t>denotes the base of the </a:t>
            </a:r>
            <a:r>
              <a:rPr lang="en-US" dirty="0" smtClean="0">
                <a:latin typeface="+mn-lt"/>
              </a:rPr>
              <a:t>input</a:t>
            </a:r>
            <a:endParaRPr lang="en-US" dirty="0">
              <a:latin typeface="+mn-lt"/>
            </a:endParaRPr>
          </a:p>
        </p:txBody>
      </p:sp>
    </p:spTree>
    <p:extLst>
      <p:ext uri="{BB962C8B-B14F-4D97-AF65-F5344CB8AC3E}">
        <p14:creationId xmlns:p14="http://schemas.microsoft.com/office/powerpoint/2010/main" val="49731392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9325366"/>
              </p:ext>
            </p:extLst>
          </p:nvPr>
        </p:nvGraphicFramePr>
        <p:xfrm>
          <a:off x="914400" y="1229438"/>
          <a:ext cx="7772400" cy="323596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1156299388"/>
                    </a:ext>
                  </a:extLst>
                </a:gridCol>
                <a:gridCol w="10245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Symbol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7084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Check out in Console window:</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y = 3</a:t>
            </a:r>
          </a:p>
          <a:p>
            <a:pPr lvl="1"/>
            <a:r>
              <a:rPr lang="en-US" dirty="0" smtClean="0">
                <a:latin typeface="Courier New" panose="02070309020205020404" pitchFamily="49" charset="0"/>
                <a:cs typeface="Courier New" panose="02070309020205020404" pitchFamily="49" charset="0"/>
              </a:rPr>
              <a:t>print y/x</a:t>
            </a:r>
          </a:p>
          <a:p>
            <a:r>
              <a:rPr lang="en-US" dirty="0" smtClean="0"/>
              <a:t>Is this what you would expect?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265073016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Try previous code with a minor change:</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2.0</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353662178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Or try this:</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y/float(x)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Tree>
    <p:extLst>
      <p:ext uri="{BB962C8B-B14F-4D97-AF65-F5344CB8AC3E}">
        <p14:creationId xmlns:p14="http://schemas.microsoft.com/office/powerpoint/2010/main" val="30760322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If all data in a operation (+, -, *, /, **,%) are of integer type, then Python </a:t>
            </a:r>
            <a:r>
              <a:rPr lang="en-US" i="1" dirty="0" smtClean="0"/>
              <a:t>truncates</a:t>
            </a:r>
            <a:r>
              <a:rPr lang="en-US" dirty="0" smtClean="0"/>
              <a:t> the result to an integer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Operations</a:t>
            </a:r>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exponents</a:t>
            </a:r>
          </a:p>
          <a:p>
            <a:pPr lvl="2"/>
            <a:r>
              <a:rPr lang="en-US" dirty="0" smtClean="0"/>
              <a:t>What is the compounded interest results from an annual interest rate of 7% over 10 years?</a:t>
            </a:r>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(capacity):</a:t>
            </a:r>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447800"/>
            <a:ext cx="8001000" cy="4678363"/>
          </a:xfrm>
        </p:spPr>
        <p:txBody>
          <a:bodyPr/>
          <a:lstStyle/>
          <a:p>
            <a:r>
              <a:rPr lang="en-US" dirty="0" smtClean="0"/>
              <a:t>Get course materials here:</a:t>
            </a:r>
          </a:p>
          <a:p>
            <a:pPr lvl="1"/>
            <a:r>
              <a:rPr lang="en-US" dirty="0" smtClean="0">
                <a:hlinkClick r:id="rId2"/>
              </a:rPr>
              <a:t>http://www.mason.wm.edu/programs/msba/mymsba/software_installation/</a:t>
            </a:r>
            <a:endParaRPr lang="en-US" dirty="0" smtClean="0"/>
          </a:p>
          <a:p>
            <a:pPr lvl="1"/>
            <a:r>
              <a:rPr lang="en-US" dirty="0" smtClean="0"/>
              <a:t>Compressed</a:t>
            </a:r>
            <a:r>
              <a:rPr lang="en-US" dirty="0"/>
              <a:t>: </a:t>
            </a:r>
            <a:r>
              <a:rPr lang="en-US" dirty="0">
                <a:hlinkClick r:id="rId3"/>
              </a:rPr>
              <a:t>http://</a:t>
            </a:r>
            <a:r>
              <a:rPr lang="en-US" dirty="0" smtClean="0">
                <a:hlinkClick r:id="rId3"/>
              </a:rPr>
              <a:t>bit.ly/2aePjES</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p>
          <a:p>
            <a:pPr lvl="1"/>
            <a:r>
              <a:rPr lang="en-US" dirty="0" smtClean="0">
                <a:latin typeface="Courier New" panose="02070309020205020404" pitchFamily="49" charset="0"/>
                <a:cs typeface="Courier New" panose="02070309020205020404" pitchFamily="49" charset="0"/>
              </a:rPr>
              <a:t>print avg</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spTree>
    <p:extLst>
      <p:ext uri="{BB962C8B-B14F-4D97-AF65-F5344CB8AC3E}">
        <p14:creationId xmlns:p14="http://schemas.microsoft.com/office/powerpoint/2010/main" val="20872895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 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your_root\PythonBootCamp\myCode</a:t>
            </a: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2-1my.py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355745241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on F5</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grpSp>
        <p:nvGrpSpPr>
          <p:cNvPr id="7" name="Group 6"/>
          <p:cNvGrpSpPr/>
          <p:nvPr/>
        </p:nvGrpSpPr>
        <p:grpSpPr>
          <a:xfrm>
            <a:off x="1339286" y="2421536"/>
            <a:ext cx="6802582" cy="4039308"/>
            <a:chOff x="1339286" y="2421536"/>
            <a:chExt cx="6802582" cy="4039308"/>
          </a:xfrm>
        </p:grpSpPr>
        <p:pic>
          <p:nvPicPr>
            <p:cNvPr id="5" name="Picture 4"/>
            <p:cNvPicPr>
              <a:picLocks noChangeAspect="1"/>
            </p:cNvPicPr>
            <p:nvPr/>
          </p:nvPicPr>
          <p:blipFill>
            <a:blip r:embed="rId2"/>
            <a:stretch>
              <a:fillRect/>
            </a:stretch>
          </p:blipFill>
          <p:spPr>
            <a:xfrm>
              <a:off x="1339286" y="2421536"/>
              <a:ext cx="6802582" cy="4039308"/>
            </a:xfrm>
            <a:prstGeom prst="rect">
              <a:avLst/>
            </a:prstGeom>
          </p:spPr>
        </p:pic>
        <p:sp>
          <p:nvSpPr>
            <p:cNvPr id="6" name="Rectangle 5"/>
            <p:cNvSpPr/>
            <p:nvPr/>
          </p:nvSpPr>
          <p:spPr>
            <a:xfrm>
              <a:off x="2549236" y="2946400"/>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82357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Spyder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a:t>W</a:t>
            </a:r>
            <a:r>
              <a:rPr lang="en-US" dirty="0" smtClean="0"/>
              <a:t>hat happens when you type this into the Console Window?</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 varcost</a:t>
            </a:r>
          </a:p>
          <a:p>
            <a:pPr lvl="1"/>
            <a:r>
              <a:rPr lang="en-US" dirty="0" smtClean="0">
                <a:latin typeface="Courier New" panose="02070309020205020404" pitchFamily="49" charset="0"/>
                <a:cs typeface="Courier New" panose="02070309020205020404" pitchFamily="49" charset="0"/>
              </a:rPr>
              <a:t>print 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p:txBody>
          <a:bodyPr/>
          <a:lstStyle/>
          <a:p>
            <a:r>
              <a:rPr lang="en-US" dirty="0" smtClean="0"/>
              <a:t>Maximum (max) and minimum (min) 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sp>
        <p:nvSpPr>
          <p:cNvPr id="5" name="TextBox 4"/>
          <p:cNvSpPr txBox="1"/>
          <p:nvPr/>
        </p:nvSpPr>
        <p:spPr>
          <a:xfrm>
            <a:off x="1447061" y="2467992"/>
            <a:ext cx="4067139" cy="2308324"/>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1</a:t>
            </a:r>
          </a:p>
          <a:p>
            <a:r>
              <a:rPr lang="en-US" sz="3600" dirty="0" smtClean="0">
                <a:latin typeface="Courier New" panose="02070309020205020404" pitchFamily="49" charset="0"/>
                <a:cs typeface="Courier New" panose="02070309020205020404" pitchFamily="49" charset="0"/>
              </a:rPr>
              <a:t>y = 9</a:t>
            </a:r>
          </a:p>
          <a:p>
            <a:r>
              <a:rPr lang="en-US" sz="3600" dirty="0" smtClean="0">
                <a:latin typeface="Courier New" panose="02070309020205020404" pitchFamily="49" charset="0"/>
                <a:cs typeface="Courier New" panose="02070309020205020404" pitchFamily="49" charset="0"/>
              </a:rPr>
              <a:t>print min(x,y)</a:t>
            </a:r>
          </a:p>
          <a:p>
            <a:r>
              <a:rPr lang="en-US" sz="3600" dirty="0" smtClean="0">
                <a:latin typeface="Courier New" panose="02070309020205020404" pitchFamily="49" charset="0"/>
                <a:cs typeface="Courier New" panose="02070309020205020404" pitchFamily="49" charset="0"/>
              </a:rPr>
              <a:t>print max(x,y)</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pic>
        <p:nvPicPr>
          <p:cNvPr id="5" name="Picture 4"/>
          <p:cNvPicPr>
            <a:picLocks noChangeAspect="1"/>
          </p:cNvPicPr>
          <p:nvPr/>
        </p:nvPicPr>
        <p:blipFill>
          <a:blip r:embed="rId2"/>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9"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4869003" y="4658737"/>
            <a:ext cx="3425250" cy="685050"/>
          </a:xfrm>
          <a:prstGeom prst="rect">
            <a:avLst/>
          </a:prstGeom>
          <a:ln>
            <a:solidFill>
              <a:srgbClr val="FF0000"/>
            </a:solidFill>
          </a:ln>
        </p:spPr>
      </p:pic>
    </p:spTree>
    <p:extLst>
      <p:ext uri="{BB962C8B-B14F-4D97-AF65-F5344CB8AC3E}">
        <p14:creationId xmlns:p14="http://schemas.microsoft.com/office/powerpoint/2010/main" val="2392484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949053"/>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raw_input(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2-1.py</a:t>
            </a:r>
          </a:p>
          <a:p>
            <a:pPr lvl="1">
              <a:spcBef>
                <a:spcPts val="0"/>
              </a:spcBef>
            </a:pPr>
            <a:r>
              <a:rPr lang="en-US" dirty="0" smtClean="0">
                <a:cs typeface="Courier New" panose="02070309020205020404" pitchFamily="49" charset="0"/>
              </a:rPr>
              <a:t>Type it and run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
        <p:nvSpPr>
          <p:cNvPr id="5" name="TextBox 4"/>
          <p:cNvSpPr txBox="1"/>
          <p:nvPr/>
        </p:nvSpPr>
        <p:spPr>
          <a:xfrm>
            <a:off x="856091" y="2327580"/>
            <a:ext cx="8480207" cy="1938992"/>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costVar = raw_input('Enter variable cost: ')</a:t>
            </a:r>
          </a:p>
          <a:p>
            <a:r>
              <a:rPr lang="en-US" sz="2400" dirty="0">
                <a:latin typeface="Courier New" panose="02070309020205020404" pitchFamily="49" charset="0"/>
                <a:cs typeface="Courier New" panose="02070309020205020404" pitchFamily="49" charset="0"/>
              </a:rPr>
              <a:t>costFixed = raw_input('Enter fixed cost: ')</a:t>
            </a:r>
          </a:p>
          <a:p>
            <a:r>
              <a:rPr lang="en-US" sz="2400" dirty="0">
                <a:latin typeface="Courier New" panose="02070309020205020404" pitchFamily="49" charset="0"/>
                <a:cs typeface="Courier New" panose="02070309020205020404" pitchFamily="49" charset="0"/>
              </a:rPr>
              <a:t>hoursLabor = </a:t>
            </a:r>
            <a:r>
              <a:rPr lang="en-US" sz="2400" dirty="0" smtClean="0">
                <a:latin typeface="Courier New" panose="02070309020205020404" pitchFamily="49" charset="0"/>
                <a:cs typeface="Courier New" panose="02070309020205020404" pitchFamily="49" charset="0"/>
              </a:rPr>
              <a:t>raw_input</a:t>
            </a:r>
            <a:r>
              <a:rPr lang="en-US" sz="2400" dirty="0">
                <a:latin typeface="Courier New" panose="02070309020205020404" pitchFamily="49" charset="0"/>
                <a:cs typeface="Courier New" panose="02070309020205020404" pitchFamily="49" charset="0"/>
              </a:rPr>
              <a:t>('Enter </a:t>
            </a:r>
            <a:r>
              <a:rPr lang="en-US" sz="2400" dirty="0" smtClean="0">
                <a:latin typeface="Courier New" panose="02070309020205020404" pitchFamily="49" charset="0"/>
                <a:cs typeface="Courier New" panose="02070309020205020404" pitchFamily="49" charset="0"/>
              </a:rPr>
              <a:t>labor hours: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costTotal = costFixed + hoursLabor * costVar</a:t>
            </a:r>
          </a:p>
          <a:p>
            <a:r>
              <a:rPr lang="en-US" sz="2400" dirty="0" smtClean="0">
                <a:latin typeface="Courier New" panose="02070309020205020404" pitchFamily="49" charset="0"/>
                <a:cs typeface="Courier New" panose="02070309020205020404" pitchFamily="49" charset="0"/>
              </a:rPr>
              <a:t>print costTotal</a:t>
            </a:r>
            <a:endParaRPr lang="en-US" sz="2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2769785" y="4317718"/>
            <a:ext cx="4212906" cy="2521810"/>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Let’s talk about debugging</a:t>
            </a:r>
          </a:p>
          <a:p>
            <a:pPr lvl="1"/>
            <a:r>
              <a:rPr lang="en-US" dirty="0" smtClean="0"/>
              <a:t>Break points</a:t>
            </a:r>
          </a:p>
          <a:p>
            <a:pPr lvl="1"/>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349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 </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74</a:t>
            </a:fld>
            <a:endParaRPr lang="en-US" dirty="0"/>
          </a:p>
        </p:txBody>
      </p:sp>
      <p:pic>
        <p:nvPicPr>
          <p:cNvPr id="5" name="Picture 4"/>
          <p:cNvPicPr>
            <a:picLocks noChangeAspect="1"/>
          </p:cNvPicPr>
          <p:nvPr/>
        </p:nvPicPr>
        <p:blipFill rotWithShape="1">
          <a:blip r:embed="rId2"/>
          <a:srcRect t="1505"/>
          <a:stretch/>
        </p:blipFill>
        <p:spPr>
          <a:xfrm>
            <a:off x="2352674" y="3221372"/>
            <a:ext cx="5331641" cy="3381722"/>
          </a:xfrm>
          <a:prstGeom prst="rect">
            <a:avLst/>
          </a:prstGeom>
        </p:spPr>
      </p:pic>
    </p:spTree>
    <p:extLst>
      <p:ext uri="{BB962C8B-B14F-4D97-AF65-F5344CB8AC3E}">
        <p14:creationId xmlns:p14="http://schemas.microsoft.com/office/powerpoint/2010/main" val="1737766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in debugging</a:t>
            </a:r>
          </a:p>
        </p:txBody>
      </p:sp>
      <p:sp>
        <p:nvSpPr>
          <p:cNvPr id="4" name="Slide Number Placeholder 3"/>
          <p:cNvSpPr>
            <a:spLocks noGrp="1"/>
          </p:cNvSpPr>
          <p:nvPr>
            <p:ph type="sldNum" sz="quarter" idx="12"/>
          </p:nvPr>
        </p:nvSpPr>
        <p:spPr/>
        <p:txBody>
          <a:bodyPr/>
          <a:lstStyle/>
          <a:p>
            <a:fld id="{55F4410E-0862-437D-8529-1EDBC387A0F9}" type="slidenum">
              <a:rPr lang="en-US" smtClean="0"/>
              <a:pPr/>
              <a:t>75</a:t>
            </a:fld>
            <a:endParaRPr lang="en-US" dirty="0"/>
          </a:p>
        </p:txBody>
      </p:sp>
    </p:spTree>
    <p:extLst>
      <p:ext uri="{BB962C8B-B14F-4D97-AF65-F5344CB8AC3E}">
        <p14:creationId xmlns:p14="http://schemas.microsoft.com/office/powerpoint/2010/main" val="103782348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raw_input()</a:t>
            </a:r>
            <a:r>
              <a:rPr lang="en-US" dirty="0" smtClean="0"/>
              <a:t>yields string data</a:t>
            </a:r>
          </a:p>
          <a:p>
            <a:r>
              <a:rPr lang="en-US" dirty="0" smtClean="0"/>
              <a:t>Try again using conversion to float: </a:t>
            </a:r>
            <a:r>
              <a:rPr lang="en-US" dirty="0" smtClean="0">
                <a:latin typeface="Courier New" panose="02070309020205020404" pitchFamily="49" charset="0"/>
                <a:cs typeface="Courier New" panose="02070309020205020404" pitchFamily="49" charset="0"/>
              </a:rPr>
              <a:t>float()</a:t>
            </a:r>
          </a:p>
          <a:p>
            <a:pPr lvl="1"/>
            <a:r>
              <a:rPr lang="en-US" dirty="0">
                <a:latin typeface="Courier New" panose="02070309020205020404" pitchFamily="49" charset="0"/>
                <a:cs typeface="Courier New" panose="02070309020205020404" pitchFamily="49" charset="0"/>
              </a:rPr>
              <a:t>A</a:t>
            </a:r>
            <a:r>
              <a:rPr lang="en-US" dirty="0" smtClean="0">
                <a:latin typeface="Courier New" panose="02070309020205020404" pitchFamily="49" charset="0"/>
                <a:cs typeface="Courier New" panose="02070309020205020404" pitchFamily="49" charset="0"/>
              </a:rPr>
              <a:t>vailable in 2-2.py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p:pic>
        <p:nvPicPr>
          <p:cNvPr id="9" name="Picture 8"/>
          <p:cNvPicPr>
            <a:picLocks noChangeAspect="1"/>
          </p:cNvPicPr>
          <p:nvPr/>
        </p:nvPicPr>
        <p:blipFill>
          <a:blip r:embed="rId2"/>
          <a:stretch>
            <a:fillRect/>
          </a:stretch>
        </p:blipFill>
        <p:spPr>
          <a:xfrm>
            <a:off x="1224973" y="2887663"/>
            <a:ext cx="7543800" cy="3467100"/>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Commenting your code</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Tree>
    <p:extLst>
      <p:ext uri="{BB962C8B-B14F-4D97-AF65-F5344CB8AC3E}">
        <p14:creationId xmlns:p14="http://schemas.microsoft.com/office/powerpoint/2010/main" val="286720342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script in the Editor window to convert a Farenheit temperature entered via </a:t>
            </a:r>
            <a:r>
              <a:rPr lang="en-US" dirty="0" smtClean="0">
                <a:latin typeface="Courier New" panose="02070309020205020404" pitchFamily="49" charset="0"/>
                <a:cs typeface="Courier New" panose="02070309020205020404" pitchFamily="49" charset="0"/>
              </a:rPr>
              <a:t>raw_input()</a:t>
            </a:r>
            <a:r>
              <a:rPr lang="en-US" dirty="0" smtClean="0"/>
              <a:t>into a Celsius temperature and print out the result in the Console window</a:t>
            </a:r>
          </a:p>
          <a:p>
            <a:pPr marL="342900" lvl="1" indent="-342900">
              <a:buFontTx/>
              <a:buChar char="•"/>
            </a:pPr>
            <a:r>
              <a:rPr lang="en-US" dirty="0" smtClean="0"/>
              <a:t>Save script in </a:t>
            </a:r>
            <a:r>
              <a:rPr lang="en-US" sz="1800" dirty="0" smtClean="0">
                <a:latin typeface="Courier New" panose="02070309020205020404" pitchFamily="49" charset="0"/>
                <a:cs typeface="Courier New" panose="02070309020205020404" pitchFamily="49" charset="0"/>
              </a:rPr>
              <a:t>your_root\PythonBootCamp\myCode </a:t>
            </a:r>
            <a:r>
              <a:rPr lang="en-US" dirty="0" smtClean="0">
                <a:cs typeface="Courier New" panose="02070309020205020404" pitchFamily="49" charset="0"/>
              </a:rPr>
              <a:t>with </a:t>
            </a:r>
            <a:r>
              <a:rPr lang="en-US" dirty="0">
                <a:cs typeface="Courier New" panose="02070309020205020404" pitchFamily="49" charset="0"/>
              </a:rPr>
              <a:t>filename </a:t>
            </a:r>
            <a:r>
              <a:rPr lang="en-US" dirty="0" smtClean="0">
                <a:latin typeface="Courier New" panose="02070309020205020404" pitchFamily="49" charset="0"/>
                <a:cs typeface="Courier New" panose="02070309020205020404" pitchFamily="49" charset="0"/>
              </a:rPr>
              <a:t>2-2my.py</a:t>
            </a: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78</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4941452"/>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4941452"/>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30</a:t>
            </a:r>
          </a:p>
          <a:p>
            <a:r>
              <a:rPr lang="en-US" dirty="0"/>
              <a:t>Exercise 2.4, pg. </a:t>
            </a:r>
            <a:r>
              <a:rPr lang="en-US" dirty="0" smtClean="0"/>
              <a:t>30</a:t>
            </a:r>
          </a:p>
          <a:p>
            <a:r>
              <a:rPr lang="en-US" dirty="0"/>
              <a:t>Exercise 2.5, pg. </a:t>
            </a:r>
            <a:r>
              <a:rPr lang="en-US" dirty="0" smtClean="0"/>
              <a:t>30</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grpSp>
        <p:nvGrpSpPr>
          <p:cNvPr id="10" name="Group 9"/>
          <p:cNvGrpSpPr/>
          <p:nvPr/>
        </p:nvGrpSpPr>
        <p:grpSpPr>
          <a:xfrm>
            <a:off x="914400" y="1095462"/>
            <a:ext cx="5927296" cy="4400943"/>
            <a:chOff x="914400" y="1447800"/>
            <a:chExt cx="5927296" cy="4400943"/>
          </a:xfrm>
        </p:grpSpPr>
        <p:pic>
          <p:nvPicPr>
            <p:cNvPr id="5" name="Picture 4"/>
            <p:cNvPicPr>
              <a:picLocks noChangeAspect="1"/>
            </p:cNvPicPr>
            <p:nvPr/>
          </p:nvPicPr>
          <p:blipFill rotWithShape="1">
            <a:blip r:embed="rId2"/>
            <a:srcRect l="68925" t="9305" r="2992" b="16557"/>
            <a:stretch/>
          </p:blipFill>
          <p:spPr>
            <a:xfrm>
              <a:off x="914400" y="1447800"/>
              <a:ext cx="5927296" cy="4400943"/>
            </a:xfrm>
            <a:prstGeom prst="rect">
              <a:avLst/>
            </a:prstGeom>
          </p:spPr>
        </p:pic>
        <p:sp>
          <p:nvSpPr>
            <p:cNvPr id="6" name="Rectangle 5"/>
            <p:cNvSpPr/>
            <p:nvPr/>
          </p:nvSpPr>
          <p:spPr>
            <a:xfrm>
              <a:off x="5754848" y="3649211"/>
              <a:ext cx="83051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30384" y="4514085"/>
              <a:ext cx="1054974" cy="301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170103" y="323605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5404788" y="485932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7309499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3</a:t>
            </a:r>
            <a:r>
              <a:rPr lang="en-US" dirty="0" smtClean="0"/>
              <a:t/>
            </a:r>
            <a:br>
              <a:rPr lang="en-US" dirty="0" smtClean="0"/>
            </a:br>
            <a:r>
              <a:rPr lang="en-US" dirty="0" smtClean="0"/>
              <a:t>Boolean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 x == 3</a:t>
            </a:r>
          </a:p>
          <a:p>
            <a:pPr lvl="1"/>
            <a:r>
              <a:rPr lang="en-US" dirty="0" smtClean="0">
                <a:latin typeface="Courier New" panose="02070309020205020404" pitchFamily="49" charset="0"/>
                <a:cs typeface="Courier New" panose="02070309020205020404" pitchFamily="49" charset="0"/>
              </a:rPr>
              <a:t>print 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 x=3</a:t>
            </a:r>
            <a:endParaRPr lang="en-US" dirty="0">
              <a:latin typeface="Courier New" panose="02070309020205020404" pitchFamily="49" charset="0"/>
              <a:cs typeface="Courier New" panose="02070309020205020404" pitchFamily="49" charset="0"/>
            </a:endParaRPr>
          </a:p>
          <a:p>
            <a:r>
              <a:rPr lang="en-US" dirty="0" smtClean="0">
                <a:latin typeface="Courier"/>
              </a:rPr>
              <a:t>=</a:t>
            </a:r>
            <a:r>
              <a:rPr lang="en-US" dirty="0" smtClean="0"/>
              <a:t> is for assignment</a:t>
            </a:r>
            <a:endParaRPr lang="en-US" dirty="0"/>
          </a:p>
          <a:p>
            <a:r>
              <a:rPr lang="en-US" dirty="0" smtClean="0">
                <a:latin typeface="Courier"/>
              </a:rPr>
              <a:t>==</a:t>
            </a:r>
            <a:r>
              <a:rPr lang="en-US" dirty="0" smtClean="0"/>
              <a:t> is a logical (True or False) comparison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 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717887"/>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 or &lt;&gt;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
        <p:nvSpPr>
          <p:cNvPr id="5" name="TextBox 4"/>
          <p:cNvSpPr txBox="1"/>
          <p:nvPr/>
        </p:nvSpPr>
        <p:spPr>
          <a:xfrm>
            <a:off x="5172363" y="2447636"/>
            <a:ext cx="2977097"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 type(x)</a:t>
            </a:r>
          </a:p>
          <a:p>
            <a:r>
              <a:rPr lang="en-US" sz="2800" dirty="0" smtClean="0">
                <a:latin typeface="Courier New" panose="02070309020205020404" pitchFamily="49" charset="0"/>
                <a:cs typeface="Courier New" panose="02070309020205020404" pitchFamily="49" charset="0"/>
              </a:rPr>
              <a:t>print type(y)</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762295"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&lt; y</a:t>
            </a:r>
          </a:p>
          <a:p>
            <a:r>
              <a:rPr lang="en-US" sz="2800" dirty="0" smtClean="0">
                <a:latin typeface="Courier New" panose="02070309020205020404" pitchFamily="49" charset="0"/>
                <a:cs typeface="Courier New" panose="02070309020205020404" pitchFamily="49" charset="0"/>
              </a:rPr>
              <a:t>print 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
        <p:nvSpPr>
          <p:cNvPr id="6" name="TextBox 5"/>
          <p:cNvSpPr txBox="1"/>
          <p:nvPr/>
        </p:nvSpPr>
        <p:spPr>
          <a:xfrm>
            <a:off x="1149926"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x==y</a:t>
            </a:r>
          </a:p>
          <a:p>
            <a:r>
              <a:rPr lang="en-US" sz="2800" dirty="0" smtClean="0">
                <a:latin typeface="Courier New" panose="02070309020205020404" pitchFamily="49" charset="0"/>
                <a:cs typeface="Courier New" panose="02070309020205020404" pitchFamily="49" charset="0"/>
              </a:rPr>
              <a:t>print 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 x&lt;y</a:t>
            </a:r>
          </a:p>
          <a:p>
            <a:r>
              <a:rPr lang="en-US" sz="2800" dirty="0" smtClean="0">
                <a:latin typeface="Courier New" panose="02070309020205020404" pitchFamily="49" charset="0"/>
                <a:cs typeface="Courier New" panose="02070309020205020404" pitchFamily="49" charset="0"/>
              </a:rPr>
              <a:t>print not(x&lt;y)</a:t>
            </a:r>
          </a:p>
        </p:txBody>
      </p:sp>
      <p:sp>
        <p:nvSpPr>
          <p:cNvPr id="7" name="TextBox 6"/>
          <p:cNvSpPr txBox="1"/>
          <p:nvPr/>
        </p:nvSpPr>
        <p:spPr>
          <a:xfrm>
            <a:off x="4507351" y="3270432"/>
            <a:ext cx="4789056"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 (x&lt;5) and (y&gt;5)</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 </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a:p>
            <a:endParaRPr lang="en-US" dirty="0"/>
          </a:p>
          <a:p>
            <a:endParaRPr lang="en-US" dirty="0" smtClean="0"/>
          </a:p>
          <a:p>
            <a:endParaRPr lang="en-US" dirty="0"/>
          </a:p>
          <a:p>
            <a:endParaRPr lang="en-US" dirty="0" smtClean="0"/>
          </a:p>
          <a:p>
            <a:endParaRPr lang="en-US" dirty="0"/>
          </a:p>
          <a:p>
            <a:r>
              <a:rPr lang="en-US" dirty="0" smtClean="0"/>
              <a:t>If-Then-Else statements rely on Boolean expressions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sp>
        <p:nvSpPr>
          <p:cNvPr id="5" name="TextBox 4"/>
          <p:cNvSpPr txBox="1"/>
          <p:nvPr/>
        </p:nvSpPr>
        <p:spPr>
          <a:xfrm>
            <a:off x="1129313" y="2318714"/>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967505"/>
            <a:ext cx="7772400" cy="4678363"/>
          </a:xfrm>
        </p:spPr>
        <p:txBody>
          <a:bodyPr/>
          <a:lstStyle/>
          <a:p>
            <a:r>
              <a:rPr lang="en-US" dirty="0" smtClean="0"/>
              <a:t>Example (</a:t>
            </a:r>
            <a:r>
              <a:rPr lang="en-US" dirty="0" smtClean="0">
                <a:latin typeface="Courier"/>
              </a:rPr>
              <a:t>3-1.py</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pic>
        <p:nvPicPr>
          <p:cNvPr id="6" name="Picture 5"/>
          <p:cNvPicPr>
            <a:picLocks noChangeAspect="1"/>
          </p:cNvPicPr>
          <p:nvPr/>
        </p:nvPicPr>
        <p:blipFill>
          <a:blip r:embed="rId2"/>
          <a:stretch>
            <a:fillRect/>
          </a:stretch>
        </p:blipFill>
        <p:spPr>
          <a:xfrm>
            <a:off x="1596014" y="1587210"/>
            <a:ext cx="6531985" cy="5046629"/>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raw_input()</a:t>
            </a:r>
          </a:p>
          <a:p>
            <a:pPr lvl="1"/>
            <a:r>
              <a:rPr lang="en-US" dirty="0" smtClean="0"/>
              <a:t>Determines whether the number is odd or even and prints out the (1) the number and (2) either “odd” or “even” as is appropriate</a:t>
            </a:r>
          </a:p>
          <a:p>
            <a:pPr lvl="1"/>
            <a:r>
              <a:rPr lang="en-US" dirty="0" smtClean="0"/>
              <a:t>Save as </a:t>
            </a:r>
            <a:r>
              <a:rPr lang="en-US" dirty="0" smtClean="0">
                <a:latin typeface="Courier"/>
              </a:rPr>
              <a:t>3-1my.py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317072"/>
            <a:ext cx="8001000" cy="5027205"/>
          </a:xfrm>
        </p:spPr>
        <p:txBody>
          <a:bodyPr/>
          <a:lstStyle/>
          <a:p>
            <a:pPr>
              <a:spcBef>
                <a:spcPts val="0"/>
              </a:spcBef>
            </a:pPr>
            <a:r>
              <a:rPr lang="en-US" dirty="0" smtClean="0"/>
              <a:t>Pick a folder on your computer, </a:t>
            </a:r>
            <a:r>
              <a:rPr lang="en-US" dirty="0">
                <a:latin typeface="Courier New" panose="02070309020205020404" pitchFamily="49" charset="0"/>
                <a:cs typeface="Courier New" panose="02070309020205020404" pitchFamily="49" charset="0"/>
              </a:rPr>
              <a:t>your_root\</a:t>
            </a:r>
            <a:r>
              <a:rPr lang="en-US" dirty="0" smtClean="0"/>
              <a:t>, for course materials</a:t>
            </a:r>
          </a:p>
          <a:p>
            <a:pPr lvl="1">
              <a:spcBef>
                <a:spcPts val="0"/>
              </a:spcBef>
            </a:pPr>
            <a:r>
              <a:rPr lang="en-US" dirty="0" smtClean="0"/>
              <a:t>Suggestion:  </a:t>
            </a:r>
            <a:r>
              <a:rPr lang="en-US" dirty="0" smtClean="0">
                <a:latin typeface="Courier"/>
              </a:rPr>
              <a:t>C:\PythonBootCamp</a:t>
            </a:r>
          </a:p>
          <a:p>
            <a:pPr>
              <a:spcBef>
                <a:spcPts val="0"/>
              </a:spcBef>
            </a:pPr>
            <a:r>
              <a:rPr lang="en-US" dirty="0" smtClean="0"/>
              <a:t>Download the github zip file to that location</a:t>
            </a:r>
          </a:p>
          <a:p>
            <a:pPr>
              <a:spcBef>
                <a:spcPts val="0"/>
              </a:spcBef>
            </a:pPr>
            <a:r>
              <a:rPr lang="en-US" dirty="0" smtClean="0"/>
              <a:t>Extract the zip file into that folder</a:t>
            </a:r>
          </a:p>
          <a:p>
            <a:pPr lvl="1">
              <a:spcBef>
                <a:spcPts val="0"/>
              </a:spcBef>
            </a:pPr>
            <a:r>
              <a:rPr lang="en-US" dirty="0" smtClean="0"/>
              <a:t>The download may or may not be a zip file</a:t>
            </a:r>
          </a:p>
          <a:p>
            <a:pPr>
              <a:spcBef>
                <a:spcPts val="0"/>
              </a:spcBef>
            </a:pPr>
            <a:r>
              <a:rPr lang="en-US" dirty="0" smtClean="0"/>
              <a:t>View the course materials folder at </a:t>
            </a:r>
            <a:r>
              <a:rPr lang="en-US" sz="2800" dirty="0" smtClean="0">
                <a:latin typeface="Courier New" panose="02070309020205020404" pitchFamily="49" charset="0"/>
                <a:cs typeface="Courier New" panose="02070309020205020404" pitchFamily="49" charset="0"/>
              </a:rPr>
              <a:t>your_root\Python-Bootcamp-master</a:t>
            </a:r>
          </a:p>
          <a:p>
            <a:pPr>
              <a:spcBef>
                <a:spcPts val="0"/>
              </a:spcBef>
            </a:pPr>
            <a:r>
              <a:rPr lang="en-US" dirty="0" smtClean="0">
                <a:cs typeface="Courier New" panose="02070309020205020404" pitchFamily="49" charset="0"/>
              </a:rPr>
              <a:t>Also, create a folder entitled </a:t>
            </a:r>
            <a:r>
              <a:rPr lang="en-US" dirty="0">
                <a:latin typeface="Courier"/>
                <a:cs typeface="Courier New" panose="02070309020205020404" pitchFamily="49" charset="0"/>
              </a:rPr>
              <a:t>myCode</a:t>
            </a:r>
            <a:r>
              <a:rPr lang="en-US" dirty="0" smtClean="0">
                <a:cs typeface="Courier New" panose="02070309020205020404" pitchFamily="49" charset="0"/>
              </a:rPr>
              <a:t> in </a:t>
            </a:r>
            <a:r>
              <a:rPr lang="en-US" dirty="0" smtClean="0">
                <a:latin typeface="Courier"/>
              </a:rPr>
              <a:t>C:\PythonBootCamp</a:t>
            </a:r>
            <a:r>
              <a:rPr lang="en-US" dirty="0" smtClean="0">
                <a:cs typeface="Courier New" panose="02070309020205020404" pitchFamily="49" charset="0"/>
              </a:rPr>
              <a:t> for code you write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a:t>
            </a:fld>
            <a:endParaRPr lang="en-US" dirty="0"/>
          </a:p>
        </p:txBody>
      </p:sp>
    </p:spTree>
    <p:extLst>
      <p:ext uri="{BB962C8B-B14F-4D97-AF65-F5344CB8AC3E}">
        <p14:creationId xmlns:p14="http://schemas.microsoft.com/office/powerpoint/2010/main" val="1360499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pic>
        <p:nvPicPr>
          <p:cNvPr id="6" name="Picture 5"/>
          <p:cNvPicPr>
            <a:picLocks noChangeAspect="1"/>
          </p:cNvPicPr>
          <p:nvPr/>
        </p:nvPicPr>
        <p:blipFill>
          <a:blip r:embed="rId2"/>
          <a:stretch>
            <a:fillRect/>
          </a:stretch>
        </p:blipFill>
        <p:spPr>
          <a:xfrm>
            <a:off x="1028700" y="2794584"/>
            <a:ext cx="7543800" cy="3467100"/>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 in the Console window:</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772400" cy="2918755"/>
          </a:xfrm>
        </p:spPr>
        <p:txBody>
          <a:bodyPr/>
          <a:lstStyle/>
          <a:p>
            <a:r>
              <a:rPr lang="en-US" dirty="0" smtClean="0"/>
              <a:t>Let’s fix the </a:t>
            </a:r>
            <a:r>
              <a:rPr lang="en-US" dirty="0" smtClean="0">
                <a:latin typeface="Courier"/>
              </a:rPr>
              <a:t>2-2.py</a:t>
            </a:r>
            <a:r>
              <a:rPr lang="en-US" dirty="0" smtClean="0"/>
              <a:t> code for one variable</a:t>
            </a:r>
          </a:p>
          <a:p>
            <a:pPr lvl="1"/>
            <a:r>
              <a:rPr lang="en-US" dirty="0"/>
              <a:t>A</a:t>
            </a:r>
            <a:r>
              <a:rPr lang="en-US" dirty="0" smtClean="0"/>
              <a:t>vailable in </a:t>
            </a:r>
            <a:r>
              <a:rPr lang="en-US" dirty="0" smtClean="0">
                <a:latin typeface="Courier"/>
              </a:rPr>
              <a:t>3-2.py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pic>
        <p:nvPicPr>
          <p:cNvPr id="7" name="Picture 6"/>
          <p:cNvPicPr>
            <a:picLocks noChangeAspect="1"/>
          </p:cNvPicPr>
          <p:nvPr/>
        </p:nvPicPr>
        <p:blipFill>
          <a:blip r:embed="rId2"/>
          <a:stretch>
            <a:fillRect/>
          </a:stretch>
        </p:blipFill>
        <p:spPr>
          <a:xfrm>
            <a:off x="2121958" y="2336677"/>
            <a:ext cx="5548842" cy="4169381"/>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pic>
        <p:nvPicPr>
          <p:cNvPr id="6" name="Picture 5"/>
          <p:cNvPicPr>
            <a:picLocks noChangeAspect="1"/>
          </p:cNvPicPr>
          <p:nvPr/>
        </p:nvPicPr>
        <p:blipFill>
          <a:blip r:embed="rId3"/>
          <a:stretch>
            <a:fillRect/>
          </a:stretch>
        </p:blipFill>
        <p:spPr>
          <a:xfrm>
            <a:off x="1028700" y="2683752"/>
            <a:ext cx="7543800" cy="3467100"/>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045845"/>
            <a:ext cx="7772400" cy="4678363"/>
          </a:xfrm>
        </p:spPr>
        <p:txBody>
          <a:bodyPr/>
          <a:lstStyle/>
          <a:p>
            <a:pPr>
              <a:spcBef>
                <a:spcPts val="0"/>
              </a:spcBef>
            </a:pPr>
            <a:r>
              <a:rPr lang="en-US" dirty="0" smtClean="0"/>
              <a:t>Fix the “type” or “shape” problem</a:t>
            </a:r>
          </a:p>
          <a:p>
            <a:pPr lvl="1">
              <a:spcBef>
                <a:spcPts val="0"/>
              </a:spcBef>
            </a:pPr>
            <a:r>
              <a:rPr lang="en-US" dirty="0" smtClean="0"/>
              <a:t>Three (identical) blocks of code to convert string data to floating point data, if possible</a:t>
            </a:r>
          </a:p>
          <a:p>
            <a:pPr>
              <a:spcBef>
                <a:spcPts val="0"/>
              </a:spcBef>
            </a:pPr>
            <a:r>
              <a:rPr lang="en-US" dirty="0" smtClean="0"/>
              <a:t>How does this code work?</a:t>
            </a:r>
          </a:p>
          <a:p>
            <a:pPr>
              <a:spcBef>
                <a:spcPts val="0"/>
              </a:spcBef>
            </a:pPr>
            <a:r>
              <a:rPr lang="en-US" dirty="0" smtClean="0"/>
              <a:t>Save this as </a:t>
            </a:r>
            <a:r>
              <a:rPr lang="en-US" dirty="0" smtClean="0">
                <a:latin typeface="Courier"/>
              </a:rPr>
              <a:t>3-2my.py</a:t>
            </a:r>
          </a:p>
          <a:p>
            <a:pPr lvl="1">
              <a:spcBef>
                <a:spcPts val="0"/>
              </a:spcBef>
            </a:pPr>
            <a:r>
              <a:rPr lang="en-US" dirty="0" smtClean="0"/>
              <a:t>Already available as </a:t>
            </a:r>
            <a:r>
              <a:rPr lang="en-US" dirty="0" smtClean="0">
                <a:latin typeface="Courier"/>
              </a:rPr>
              <a:t>3-3.py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pic>
        <p:nvPicPr>
          <p:cNvPr id="7" name="Picture 6"/>
          <p:cNvPicPr>
            <a:picLocks noChangeAspect="1"/>
          </p:cNvPicPr>
          <p:nvPr/>
        </p:nvPicPr>
        <p:blipFill rotWithShape="1">
          <a:blip r:embed="rId2"/>
          <a:srcRect b="50188"/>
          <a:stretch/>
        </p:blipFill>
        <p:spPr>
          <a:xfrm>
            <a:off x="1052827" y="3886641"/>
            <a:ext cx="3581400" cy="2443453"/>
          </a:xfrm>
          <a:prstGeom prst="rect">
            <a:avLst/>
          </a:prstGeom>
        </p:spPr>
      </p:pic>
      <p:pic>
        <p:nvPicPr>
          <p:cNvPr id="9" name="Picture 8"/>
          <p:cNvPicPr>
            <a:picLocks noChangeAspect="1"/>
          </p:cNvPicPr>
          <p:nvPr/>
        </p:nvPicPr>
        <p:blipFill rotWithShape="1">
          <a:blip r:embed="rId2"/>
          <a:srcRect t="50704"/>
          <a:stretch/>
        </p:blipFill>
        <p:spPr>
          <a:xfrm>
            <a:off x="4983597" y="3886641"/>
            <a:ext cx="3581400" cy="2418128"/>
          </a:xfrm>
          <a:prstGeom prst="rect">
            <a:avLst/>
          </a:prstGeom>
        </p:spPr>
      </p:pic>
    </p:spTree>
    <p:extLst>
      <p:ext uri="{BB962C8B-B14F-4D97-AF65-F5344CB8AC3E}">
        <p14:creationId xmlns:p14="http://schemas.microsoft.com/office/powerpoint/2010/main" val="390311959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 (</a:t>
            </a:r>
            <a:r>
              <a:rPr lang="en-US" dirty="0" smtClean="0">
                <a:latin typeface="Courier"/>
              </a:rPr>
              <a:t>3-4.py</a:t>
            </a:r>
            <a:r>
              <a:rPr lang="en-US" dirty="0" smtClean="0"/>
              <a:t>)</a:t>
            </a:r>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is 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sp>
        <p:nvSpPr>
          <p:cNvPr id="5" name="TextBox 4"/>
          <p:cNvSpPr txBox="1"/>
          <p:nvPr/>
        </p:nvSpPr>
        <p:spPr>
          <a:xfrm>
            <a:off x="1764143" y="5341229"/>
            <a:ext cx="5423280"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202872"/>
            <a:ext cx="4182555"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x&lt;5 and y/x &gt;10</a:t>
            </a:r>
            <a:endParaRPr lang="en-US"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6010803" y="1364077"/>
            <a:ext cx="2828925" cy="1762125"/>
          </a:xfrm>
          <a:prstGeom prst="rect">
            <a:avLst/>
          </a:prstGeom>
        </p:spPr>
      </p:pic>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try-catch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try-catch </a:t>
            </a:r>
            <a:r>
              <a:rPr lang="en-US" dirty="0" smtClean="0"/>
              <a:t>structures</a:t>
            </a:r>
          </a:p>
          <a:p>
            <a:pPr lvl="1"/>
            <a:r>
              <a:rPr lang="en-US" dirty="0"/>
              <a:t>N</a:t>
            </a:r>
            <a:r>
              <a:rPr lang="en-US" dirty="0" smtClean="0"/>
              <a:t>ot starting lines on first space</a:t>
            </a:r>
          </a:p>
          <a:p>
            <a:r>
              <a:rPr lang="en-US" dirty="0" smtClean="0"/>
              <a:t>4 space indents between levels is 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98</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40-41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45812</TotalTime>
  <Words>11998</Words>
  <Application>Microsoft Office PowerPoint</Application>
  <PresentationFormat>On-screen Show (4:3)</PresentationFormat>
  <Paragraphs>2614</Paragraphs>
  <Slides>313</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313</vt:i4>
      </vt:variant>
    </vt:vector>
  </HeadingPairs>
  <TitlesOfParts>
    <vt:vector size="321" baseType="lpstr">
      <vt:lpstr>Arial</vt:lpstr>
      <vt:lpstr>Calibri</vt:lpstr>
      <vt:lpstr>Cambria Math</vt:lpstr>
      <vt:lpstr>Courier</vt:lpstr>
      <vt:lpstr>Courier New</vt:lpstr>
      <vt:lpstr>Symbol</vt:lpstr>
      <vt:lpstr>Times New Roman</vt:lpstr>
      <vt:lpstr>MasonWM2</vt:lpstr>
      <vt:lpstr>Python</vt:lpstr>
      <vt:lpstr>Table of Contents</vt:lpstr>
      <vt:lpstr>Table of Contents</vt:lpstr>
      <vt:lpstr>Reference</vt:lpstr>
      <vt:lpstr>Python (Anaconda) Installation &amp; Course Material Set-up</vt:lpstr>
      <vt:lpstr>Course Material Set-Up</vt:lpstr>
      <vt:lpstr>Course Material Set-Up</vt:lpstr>
      <vt:lpstr>Course Material Set-Up</vt:lpstr>
      <vt:lpstr>Course Material Set-Up</vt:lpstr>
      <vt:lpstr>Python (Anaconda) Installation</vt:lpstr>
      <vt:lpstr>Python (Anaconda) Installation</vt:lpstr>
      <vt:lpstr>Anaconda</vt:lpstr>
      <vt:lpstr>Other Development Environments</vt:lpstr>
      <vt:lpstr>Anaconda Spyder</vt:lpstr>
      <vt:lpstr>Anaconda Spyder</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Using Jupyter</vt:lpstr>
      <vt:lpstr>Cheatsheets</vt:lpstr>
      <vt:lpstr>Chapter 1 Introduction to Programming (Essential Version)</vt:lpstr>
      <vt:lpstr>Computer Programming</vt:lpstr>
      <vt:lpstr>Why Program… in Python?</vt:lpstr>
      <vt:lpstr>Why Python 2.7 versus 3.X</vt:lpstr>
      <vt:lpstr>Simple Statements</vt:lpstr>
      <vt:lpstr>Caution: Copying ‘ and “</vt:lpstr>
      <vt:lpstr>Pointers</vt:lpstr>
      <vt:lpstr>Keywords</vt:lpstr>
      <vt:lpstr>Errors</vt:lpstr>
      <vt:lpstr>Debugging Resources</vt:lpstr>
      <vt:lpstr>Debugging Resources</vt:lpstr>
      <vt:lpstr>Error Types</vt:lpstr>
      <vt:lpstr>Chapter 1a Introduction to Programming (Extended Version)</vt:lpstr>
      <vt:lpstr>Program Types</vt:lpstr>
      <vt:lpstr>Program Language Types</vt:lpstr>
      <vt:lpstr>Program Language Types</vt:lpstr>
      <vt:lpstr>Program Language Types</vt:lpstr>
      <vt:lpstr>Computer Architecture</vt:lpstr>
      <vt:lpstr>Chapter 2 Variables, Expressions, Statements &amp; Operations</vt:lpstr>
      <vt:lpstr>Basic Variable Types</vt:lpstr>
      <vt:lpstr>Basic Variable Types</vt:lpstr>
      <vt:lpstr>Basic Variable Types</vt:lpstr>
      <vt:lpstr>Basic Variable Types</vt:lpstr>
      <vt:lpstr>Basic Variable Types</vt:lpstr>
      <vt:lpstr>Basic Operations</vt:lpstr>
      <vt:lpstr>Operations &amp; Variable Types</vt:lpstr>
      <vt:lpstr>Operations &amp; Variable Types</vt:lpstr>
      <vt:lpstr>Operations &amp; Variable Types</vt:lpstr>
      <vt:lpstr>Operations &amp; Variable Types</vt:lpstr>
      <vt:lpstr>Basic Operations</vt:lpstr>
      <vt:lpstr>Operations &amp; Variable Types</vt:lpstr>
      <vt:lpstr>Order of Operations</vt:lpstr>
      <vt:lpstr>Order of Operations</vt:lpstr>
      <vt:lpstr>Order of Operations</vt:lpstr>
      <vt:lpstr>Order of Operations</vt:lpstr>
      <vt:lpstr>Script/Program</vt:lpstr>
      <vt:lpstr>Script/Program</vt:lpstr>
      <vt:lpstr>Order of Operations</vt:lpstr>
      <vt:lpstr>Naming Variables</vt:lpstr>
      <vt:lpstr>Naming Variables</vt:lpstr>
      <vt:lpstr>Naming Variables</vt:lpstr>
      <vt:lpstr>Built-in Python Functions</vt:lpstr>
      <vt:lpstr>Additional Math Functions</vt:lpstr>
      <vt:lpstr>Additional Math Functions</vt:lpstr>
      <vt:lpstr>Keyboard Input</vt:lpstr>
      <vt:lpstr>Interlude</vt:lpstr>
      <vt:lpstr>Debugging</vt:lpstr>
      <vt:lpstr>Debugging</vt:lpstr>
      <vt:lpstr>Keyboard Input</vt:lpstr>
      <vt:lpstr>Interlude</vt:lpstr>
      <vt:lpstr>In-Class Exercise</vt:lpstr>
      <vt:lpstr>Homework</vt:lpstr>
      <vt:lpstr>Chapter 3 Boolean and Conditional Statements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Chapter 4 Functions</vt:lpstr>
      <vt:lpstr>Functions</vt:lpstr>
      <vt:lpstr>Functions</vt:lpstr>
      <vt:lpstr>Custom Functions</vt:lpstr>
      <vt:lpstr>Custom Functions</vt:lpstr>
      <vt:lpstr>Custom Functions</vt:lpstr>
      <vt:lpstr>Custom Functions</vt:lpstr>
      <vt:lpstr>Custom Functions</vt:lpstr>
      <vt:lpstr>Back to Functions</vt:lpstr>
      <vt:lpstr>In-Class Exercise</vt:lpstr>
      <vt:lpstr>Youtube Video</vt:lpstr>
      <vt:lpstr>Homework &amp; In-class Exercises</vt:lpstr>
      <vt:lpstr>Lambda Functions</vt:lpstr>
      <vt:lpstr>Homework</vt:lpstr>
      <vt:lpstr>Homework</vt:lpstr>
      <vt:lpstr>Homework &amp;  In-class Exercise</vt:lpstr>
      <vt:lpstr>External Functions</vt:lpstr>
      <vt:lpstr>External Functions</vt:lpstr>
      <vt:lpstr>Chapter 5 Loops</vt:lpstr>
      <vt:lpstr>Loops</vt:lpstr>
      <vt:lpstr>Loops</vt:lpstr>
      <vt:lpstr>Loops</vt:lpstr>
      <vt:lpstr>Lists</vt:lpstr>
      <vt:lpstr>Loops</vt:lpstr>
      <vt:lpstr>In-Class Exercise</vt:lpstr>
      <vt:lpstr>In-Class Exercise</vt:lpstr>
      <vt:lpstr>Loops</vt:lpstr>
      <vt:lpstr>In-Class Exercise</vt:lpstr>
      <vt:lpstr>Machine Precision</vt:lpstr>
      <vt:lpstr>Machine Precision</vt:lpstr>
      <vt:lpstr>Machine Precision</vt:lpstr>
      <vt:lpstr>Loops</vt:lpstr>
      <vt:lpstr>Loops</vt:lpstr>
      <vt:lpstr>Exercise</vt:lpstr>
      <vt:lpstr>Exercises </vt:lpstr>
      <vt:lpstr>Chapter 7 Files: Reading and Writing</vt:lpstr>
      <vt:lpstr>Files</vt:lpstr>
      <vt:lpstr>Files</vt:lpstr>
      <vt:lpstr>Files</vt:lpstr>
      <vt:lpstr>Files</vt:lpstr>
      <vt:lpstr>Files</vt:lpstr>
      <vt:lpstr>Files</vt:lpstr>
      <vt:lpstr>Files</vt:lpstr>
      <vt:lpstr>Files</vt:lpstr>
      <vt:lpstr>Files</vt:lpstr>
      <vt:lpstr>Files</vt:lpstr>
      <vt:lpstr>In-Class Exercise</vt:lpstr>
      <vt:lpstr>Chapter 8 Data Structures: Lists</vt:lpstr>
      <vt:lpstr>Lists</vt:lpstr>
      <vt:lpstr>Lists</vt:lpstr>
      <vt:lpstr>Lists</vt:lpstr>
      <vt:lpstr>Lists</vt:lpstr>
      <vt:lpstr>In-Class Exercise</vt:lpstr>
      <vt:lpstr>Lists</vt:lpstr>
      <vt:lpstr>Lists</vt:lpstr>
      <vt:lpstr>Lists</vt:lpstr>
      <vt:lpstr>Lists</vt:lpstr>
      <vt:lpstr>Lists</vt:lpstr>
      <vt:lpstr>In-Class Exercise</vt:lpstr>
      <vt:lpstr>Lists</vt:lpstr>
      <vt:lpstr>Back to Variable Names</vt:lpstr>
      <vt:lpstr>Lists</vt:lpstr>
      <vt:lpstr>Lists</vt:lpstr>
      <vt:lpstr>Lists</vt:lpstr>
      <vt:lpstr>In-Class Exercise</vt:lpstr>
      <vt:lpstr>Lists</vt:lpstr>
      <vt:lpstr>Lists</vt:lpstr>
      <vt:lpstr>Lists</vt:lpstr>
      <vt:lpstr>Lists</vt:lpstr>
      <vt:lpstr>Lists</vt:lpstr>
      <vt:lpstr>Lists</vt:lpstr>
      <vt:lpstr>Lists</vt:lpstr>
      <vt:lpstr>Lists</vt:lpstr>
      <vt:lpstr>Lists</vt:lpstr>
      <vt:lpstr>Lists</vt:lpstr>
      <vt:lpstr>In-Class Exercise</vt:lpstr>
      <vt:lpstr>Aliasing</vt:lpstr>
      <vt:lpstr>Aliasing</vt:lpstr>
      <vt:lpstr>Aliasing</vt:lpstr>
      <vt:lpstr>Aliasing</vt:lpstr>
      <vt:lpstr>Lists and Functions</vt:lpstr>
      <vt:lpstr>Lists and Functions</vt:lpstr>
      <vt:lpstr>In-Class Exercise</vt:lpstr>
      <vt:lpstr>List Comprehension</vt:lpstr>
      <vt:lpstr>List Comprehension</vt:lpstr>
      <vt:lpstr>List Comprehension</vt:lpstr>
      <vt:lpstr>List Comprehension</vt:lpstr>
      <vt:lpstr>In-Class Exercise</vt:lpstr>
      <vt:lpstr>Exercise Solutions</vt:lpstr>
      <vt:lpstr>List Comprehension</vt:lpstr>
      <vt:lpstr>List Comprehension</vt:lpstr>
      <vt:lpstr>In-Class Exercise</vt:lpstr>
      <vt:lpstr>Chapter 9 Data Structures: 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Side Comment</vt:lpstr>
      <vt:lpstr>Looping through Dictionaries</vt:lpstr>
      <vt:lpstr>Looping through Dictionaries</vt:lpstr>
      <vt:lpstr>In-Class Exercise</vt:lpstr>
      <vt:lpstr>Chapter 10 Data Structures: Tuples</vt:lpstr>
      <vt:lpstr>Tuples</vt:lpstr>
      <vt:lpstr>Tuples</vt:lpstr>
      <vt:lpstr>Tuples</vt:lpstr>
      <vt:lpstr>Tuples</vt:lpstr>
      <vt:lpstr>Tuples</vt:lpstr>
      <vt:lpstr>Tuples</vt:lpstr>
      <vt:lpstr>Tuples</vt:lpstr>
      <vt:lpstr>Tuples</vt:lpstr>
      <vt:lpstr>In-Class Exercise 1</vt:lpstr>
      <vt:lpstr>Data Structures</vt:lpstr>
      <vt:lpstr>Data Structures</vt:lpstr>
      <vt:lpstr>Data Structures</vt:lpstr>
      <vt:lpstr>Tuples</vt:lpstr>
      <vt:lpstr>In-Class Exercise 2</vt:lpstr>
      <vt:lpstr>In-Class Exercise 2</vt:lpstr>
      <vt:lpstr>In-Class Exercise 2</vt:lpstr>
      <vt:lpstr>In-Class Exercise 3</vt:lpstr>
      <vt:lpstr>Chapter 10.1 One More Data Structure: Sets</vt:lpstr>
      <vt:lpstr>Set Data Type</vt:lpstr>
      <vt:lpstr>Set Data Type</vt:lpstr>
      <vt:lpstr>Creating a Set</vt:lpstr>
      <vt:lpstr>Set Data Type</vt:lpstr>
      <vt:lpstr>Set Data Type</vt:lpstr>
      <vt:lpstr>Set Examples</vt:lpstr>
      <vt:lpstr>In-Class Exercise 1</vt:lpstr>
      <vt:lpstr>In-Class Exercise 2</vt:lpstr>
      <vt:lpstr>More Sorting</vt:lpstr>
      <vt:lpstr>More Sorting</vt:lpstr>
      <vt:lpstr>YouTube Videos</vt:lpstr>
      <vt:lpstr>Homework Problem 1</vt:lpstr>
      <vt:lpstr>Homework Problem 2</vt:lpstr>
      <vt:lpstr>Homework Problem 3</vt:lpstr>
      <vt:lpstr>Chapter 11 Regular Expressions</vt:lpstr>
      <vt:lpstr>Regular Expressions</vt:lpstr>
      <vt:lpstr>Regular Expressions</vt:lpstr>
      <vt:lpstr>Regular Expressions</vt:lpstr>
      <vt:lpstr>Regular Expressions</vt:lpstr>
      <vt:lpstr>Regular Expressions</vt:lpstr>
      <vt:lpstr>Regular Expressions Warm Up</vt:lpstr>
      <vt:lpstr>In-Class 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In-Class Exercise</vt:lpstr>
      <vt:lpstr>Exercise</vt:lpstr>
      <vt:lpstr>Regular Expressions</vt:lpstr>
      <vt:lpstr>Case 2 Steps</vt:lpstr>
      <vt:lpstr>Regular Expressions</vt:lpstr>
      <vt:lpstr>Basic Text Analysis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 Exercise 1</vt:lpstr>
      <vt:lpstr>Pandas DataFrame Exercise 2</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1561</cp:revision>
  <cp:lastPrinted>2016-08-15T15:26:34Z</cp:lastPrinted>
  <dcterms:created xsi:type="dcterms:W3CDTF">2012-09-09T17:18:59Z</dcterms:created>
  <dcterms:modified xsi:type="dcterms:W3CDTF">2017-08-15T16:52:45Z</dcterms:modified>
</cp:coreProperties>
</file>